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image18.jpg" ContentType="image/png"/>
  <Override PartName="/ppt/notesSlides/notesSlide9.xml" ContentType="application/vnd.openxmlformats-officedocument.presentationml.notesSlide+xml"/>
  <Override PartName="/ppt/media/image20.jpg" ContentType="image/png"/>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52" r:id="rId2"/>
    <p:sldMasterId id="2147483684" r:id="rId3"/>
  </p:sldMasterIdLst>
  <p:notesMasterIdLst>
    <p:notesMasterId r:id="rId27"/>
  </p:notesMasterIdLst>
  <p:handoutMasterIdLst>
    <p:handoutMasterId r:id="rId28"/>
  </p:handoutMasterIdLst>
  <p:sldIdLst>
    <p:sldId id="311" r:id="rId4"/>
    <p:sldId id="309" r:id="rId5"/>
    <p:sldId id="272" r:id="rId6"/>
    <p:sldId id="335" r:id="rId7"/>
    <p:sldId id="323" r:id="rId8"/>
    <p:sldId id="327" r:id="rId9"/>
    <p:sldId id="328" r:id="rId10"/>
    <p:sldId id="325" r:id="rId11"/>
    <p:sldId id="329" r:id="rId12"/>
    <p:sldId id="267" r:id="rId13"/>
    <p:sldId id="331" r:id="rId14"/>
    <p:sldId id="314" r:id="rId15"/>
    <p:sldId id="319" r:id="rId16"/>
    <p:sldId id="321" r:id="rId17"/>
    <p:sldId id="315" r:id="rId18"/>
    <p:sldId id="316" r:id="rId19"/>
    <p:sldId id="317" r:id="rId20"/>
    <p:sldId id="322" r:id="rId21"/>
    <p:sldId id="332" r:id="rId22"/>
    <p:sldId id="302" r:id="rId23"/>
    <p:sldId id="334" r:id="rId24"/>
    <p:sldId id="337" r:id="rId25"/>
    <p:sldId id="333" r:id="rId26"/>
  </p:sldIdLst>
  <p:sldSz cx="12192000" cy="6858000"/>
  <p:notesSz cx="6858000" cy="9144000"/>
  <p:defaultTextStyle>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424"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MOU" lastIdx="1" clrIdx="0">
    <p:extLst>
      <p:ext uri="{19B8F6BF-5375-455C-9EA6-DF929625EA0E}">
        <p15:presenceInfo xmlns:p15="http://schemas.microsoft.com/office/powerpoint/2012/main" userId="Microsoft Office Us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6900"/>
    <a:srgbClr val="FF9900"/>
    <a:srgbClr val="E44600"/>
    <a:srgbClr val="EFE47F"/>
    <a:srgbClr val="64A32F"/>
    <a:srgbClr val="C85B00"/>
    <a:srgbClr val="F2F2B5"/>
    <a:srgbClr val="F3EEE8"/>
    <a:srgbClr val="00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229" autoAdjust="0"/>
    <p:restoredTop sz="77802"/>
  </p:normalViewPr>
  <p:slideViewPr>
    <p:cSldViewPr snapToGrid="0">
      <p:cViewPr>
        <p:scale>
          <a:sx n="101" d="100"/>
          <a:sy n="101" d="100"/>
        </p:scale>
        <p:origin x="224" y="104"/>
      </p:cViewPr>
      <p:guideLst>
        <p:guide orient="horz" pos="2424"/>
        <p:guide pos="3840"/>
      </p:guideLst>
    </p:cSldViewPr>
  </p:slideViewPr>
  <p:notesTextViewPr>
    <p:cViewPr>
      <p:scale>
        <a:sx n="1" d="1"/>
        <a:sy n="1" d="1"/>
      </p:scale>
      <p:origin x="0" y="0"/>
    </p:cViewPr>
  </p:notesTextViewPr>
  <p:sorterViewPr>
    <p:cViewPr>
      <p:scale>
        <a:sx n="80" d="100"/>
        <a:sy n="80" d="100"/>
      </p:scale>
      <p:origin x="0" y="0"/>
    </p:cViewPr>
  </p:sorterViewPr>
  <p:notesViewPr>
    <p:cSldViewPr snapToGrid="0" showGuides="1">
      <p:cViewPr varScale="1">
        <p:scale>
          <a:sx n="83" d="100"/>
          <a:sy n="83" d="100"/>
        </p:scale>
        <p:origin x="5040"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02900042351205"/>
          <c:y val="0"/>
          <c:w val="0.94310667990294983"/>
          <c:h val="0.92239643179262887"/>
        </c:manualLayout>
      </c:layout>
      <c:barChart>
        <c:barDir val="bar"/>
        <c:grouping val="percentStack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extLst>
              <c:ext xmlns:c16="http://schemas.microsoft.com/office/drawing/2014/chart" uri="{C3380CC4-5D6E-409C-BE32-E72D297353CC}">
                <c16:uniqueId val="{00000001-4057-4C7A-BF95-DFA38AB712B1}"/>
              </c:ext>
            </c:extLst>
          </c:dPt>
          <c:dPt>
            <c:idx val="1"/>
            <c:invertIfNegative val="0"/>
            <c:bubble3D val="0"/>
            <c:extLst>
              <c:ext xmlns:c16="http://schemas.microsoft.com/office/drawing/2014/chart" uri="{C3380CC4-5D6E-409C-BE32-E72D297353CC}">
                <c16:uniqueId val="{00000003-4057-4C7A-BF95-DFA38AB712B1}"/>
              </c:ext>
            </c:extLst>
          </c:dPt>
          <c:dPt>
            <c:idx val="2"/>
            <c:invertIfNegative val="0"/>
            <c:bubble3D val="0"/>
            <c:extLst>
              <c:ext xmlns:c16="http://schemas.microsoft.com/office/drawing/2014/chart" uri="{C3380CC4-5D6E-409C-BE32-E72D297353CC}">
                <c16:uniqueId val="{00000004-4057-4C7A-BF95-DFA38AB712B1}"/>
              </c:ext>
            </c:extLst>
          </c:dPt>
          <c:cat>
            <c:strRef>
              <c:f>Sheet1!$A$2:$A$7</c:f>
              <c:strCache>
                <c:ptCount val="6"/>
                <c:pt idx="0">
                  <c:v>SocialWatt Indicator</c:v>
                </c:pt>
                <c:pt idx="1">
                  <c:v>M/2</c:v>
                </c:pt>
                <c:pt idx="2">
                  <c:v>Arrears on Utility Bills</c:v>
                </c:pt>
                <c:pt idx="3">
                  <c:v>LIHC</c:v>
                </c:pt>
                <c:pt idx="4">
                  <c:v>2M</c:v>
                </c:pt>
                <c:pt idx="5">
                  <c:v>10%</c:v>
                </c:pt>
              </c:strCache>
            </c:strRef>
          </c:cat>
          <c:val>
            <c:numRef>
              <c:f>Sheet1!$B$2:$B$7</c:f>
              <c:numCache>
                <c:formatCode>General</c:formatCode>
                <c:ptCount val="6"/>
                <c:pt idx="0">
                  <c:v>6.33</c:v>
                </c:pt>
                <c:pt idx="1">
                  <c:v>5.17</c:v>
                </c:pt>
                <c:pt idx="2">
                  <c:v>3.42</c:v>
                </c:pt>
                <c:pt idx="3">
                  <c:v>1.1399999999999999</c:v>
                </c:pt>
                <c:pt idx="4">
                  <c:v>0.46</c:v>
                </c:pt>
                <c:pt idx="5">
                  <c:v>0.22</c:v>
                </c:pt>
              </c:numCache>
            </c:numRef>
          </c:val>
          <c:extLst>
            <c:ext xmlns:c16="http://schemas.microsoft.com/office/drawing/2014/chart" uri="{C3380CC4-5D6E-409C-BE32-E72D297353CC}">
              <c16:uniqueId val="{00000005-4057-4C7A-BF95-DFA38AB712B1}"/>
            </c:ext>
          </c:extLst>
        </c:ser>
        <c:ser>
          <c:idx val="1"/>
          <c:order val="1"/>
          <c:tx>
            <c:strRef>
              <c:f>Sheet1!$C$1</c:f>
              <c:strCache>
                <c:ptCount val="1"/>
                <c:pt idx="0">
                  <c:v>Series 2</c:v>
                </c:pt>
              </c:strCache>
            </c:strRef>
          </c:tx>
          <c:spPr>
            <a:solidFill>
              <a:schemeClr val="accent2">
                <a:alpha val="70000"/>
              </a:schemeClr>
            </a:solidFill>
            <a:ln>
              <a:noFill/>
            </a:ln>
            <a:effectLst/>
          </c:spPr>
          <c:invertIfNegative val="0"/>
          <c:dPt>
            <c:idx val="0"/>
            <c:invertIfNegative val="0"/>
            <c:bubble3D val="0"/>
            <c:extLst>
              <c:ext xmlns:c16="http://schemas.microsoft.com/office/drawing/2014/chart" uri="{C3380CC4-5D6E-409C-BE32-E72D297353CC}">
                <c16:uniqueId val="{00000007-4057-4C7A-BF95-DFA38AB712B1}"/>
              </c:ext>
            </c:extLst>
          </c:dPt>
          <c:dPt>
            <c:idx val="1"/>
            <c:invertIfNegative val="0"/>
            <c:bubble3D val="0"/>
            <c:extLst>
              <c:ext xmlns:c16="http://schemas.microsoft.com/office/drawing/2014/chart" uri="{C3380CC4-5D6E-409C-BE32-E72D297353CC}">
                <c16:uniqueId val="{00000009-4057-4C7A-BF95-DFA38AB712B1}"/>
              </c:ext>
            </c:extLst>
          </c:dPt>
          <c:dPt>
            <c:idx val="2"/>
            <c:invertIfNegative val="0"/>
            <c:bubble3D val="0"/>
            <c:extLst>
              <c:ext xmlns:c16="http://schemas.microsoft.com/office/drawing/2014/chart" uri="{C3380CC4-5D6E-409C-BE32-E72D297353CC}">
                <c16:uniqueId val="{0000000B-4057-4C7A-BF95-DFA38AB712B1}"/>
              </c:ext>
            </c:extLst>
          </c:dPt>
          <c:cat>
            <c:strRef>
              <c:f>Sheet1!$A$2:$A$7</c:f>
              <c:strCache>
                <c:ptCount val="6"/>
                <c:pt idx="0">
                  <c:v>SocialWatt Indicator</c:v>
                </c:pt>
                <c:pt idx="1">
                  <c:v>M/2</c:v>
                </c:pt>
                <c:pt idx="2">
                  <c:v>Arrears on Utility Bills</c:v>
                </c:pt>
                <c:pt idx="3">
                  <c:v>LIHC</c:v>
                </c:pt>
                <c:pt idx="4">
                  <c:v>2M</c:v>
                </c:pt>
                <c:pt idx="5">
                  <c:v>10%</c:v>
                </c:pt>
              </c:strCache>
            </c:strRef>
          </c:cat>
          <c:val>
            <c:numRef>
              <c:f>Sheet1!$C$2:$C$7</c:f>
              <c:numCache>
                <c:formatCode>General</c:formatCode>
                <c:ptCount val="6"/>
                <c:pt idx="0">
                  <c:v>3.67</c:v>
                </c:pt>
                <c:pt idx="1">
                  <c:v>4.83</c:v>
                </c:pt>
                <c:pt idx="2">
                  <c:v>6.58</c:v>
                </c:pt>
                <c:pt idx="3">
                  <c:v>8.86</c:v>
                </c:pt>
                <c:pt idx="4">
                  <c:v>9.5399999999999991</c:v>
                </c:pt>
                <c:pt idx="5">
                  <c:v>9.7799999999999994</c:v>
                </c:pt>
              </c:numCache>
            </c:numRef>
          </c:val>
          <c:extLst>
            <c:ext xmlns:c16="http://schemas.microsoft.com/office/drawing/2014/chart" uri="{C3380CC4-5D6E-409C-BE32-E72D297353CC}">
              <c16:uniqueId val="{0000000C-4057-4C7A-BF95-DFA38AB712B1}"/>
            </c:ext>
          </c:extLst>
        </c:ser>
        <c:dLbls>
          <c:showLegendKey val="0"/>
          <c:showVal val="0"/>
          <c:showCatName val="0"/>
          <c:showSerName val="0"/>
          <c:showPercent val="0"/>
          <c:showBubbleSize val="0"/>
        </c:dLbls>
        <c:gapWidth val="50"/>
        <c:overlap val="100"/>
        <c:axId val="294412288"/>
        <c:axId val="294413824"/>
      </c:barChart>
      <c:catAx>
        <c:axId val="294412288"/>
        <c:scaling>
          <c:orientation val="minMax"/>
        </c:scaling>
        <c:delete val="0"/>
        <c:axPos val="l"/>
        <c:numFmt formatCode="General" sourceLinked="0"/>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ira Sans Condensed" panose="020B0503050000020004" pitchFamily="34" charset="0"/>
                <a:ea typeface="+mn-ea"/>
                <a:cs typeface="+mn-cs"/>
              </a:defRPr>
            </a:pPr>
            <a:endParaRPr lang="en-GR"/>
          </a:p>
        </c:txPr>
        <c:crossAx val="294413824"/>
        <c:crosses val="autoZero"/>
        <c:auto val="1"/>
        <c:lblAlgn val="ctr"/>
        <c:lblOffset val="100"/>
        <c:noMultiLvlLbl val="0"/>
      </c:catAx>
      <c:valAx>
        <c:axId val="294413824"/>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ira Sans Condensed" panose="020B0503050000020004" pitchFamily="34" charset="0"/>
                <a:ea typeface="+mn-ea"/>
                <a:cs typeface="+mn-cs"/>
              </a:defRPr>
            </a:pPr>
            <a:endParaRPr lang="en-GR"/>
          </a:p>
        </c:txPr>
        <c:crossAx val="29441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G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0602900042351205"/>
          <c:y val="0"/>
          <c:w val="0.94310667990294983"/>
          <c:h val="0.92239643179262887"/>
        </c:manualLayout>
      </c:layout>
      <c:barChart>
        <c:barDir val="bar"/>
        <c:grouping val="percentStacked"/>
        <c:varyColors val="0"/>
        <c:ser>
          <c:idx val="0"/>
          <c:order val="0"/>
          <c:tx>
            <c:strRef>
              <c:f>Sheet1!$B$1</c:f>
              <c:strCache>
                <c:ptCount val="1"/>
                <c:pt idx="0">
                  <c:v>Series 1</c:v>
                </c:pt>
              </c:strCache>
            </c:strRef>
          </c:tx>
          <c:spPr>
            <a:solidFill>
              <a:schemeClr val="accent1">
                <a:alpha val="70000"/>
              </a:schemeClr>
            </a:solidFill>
            <a:ln>
              <a:noFill/>
            </a:ln>
            <a:effectLst/>
          </c:spPr>
          <c:invertIfNegative val="0"/>
          <c:dPt>
            <c:idx val="0"/>
            <c:invertIfNegative val="0"/>
            <c:bubble3D val="0"/>
            <c:extLst>
              <c:ext xmlns:c16="http://schemas.microsoft.com/office/drawing/2014/chart" uri="{C3380CC4-5D6E-409C-BE32-E72D297353CC}">
                <c16:uniqueId val="{00000001-4057-4C7A-BF95-DFA38AB712B1}"/>
              </c:ext>
            </c:extLst>
          </c:dPt>
          <c:dPt>
            <c:idx val="1"/>
            <c:invertIfNegative val="0"/>
            <c:bubble3D val="0"/>
            <c:extLst>
              <c:ext xmlns:c16="http://schemas.microsoft.com/office/drawing/2014/chart" uri="{C3380CC4-5D6E-409C-BE32-E72D297353CC}">
                <c16:uniqueId val="{00000003-4057-4C7A-BF95-DFA38AB712B1}"/>
              </c:ext>
            </c:extLst>
          </c:dPt>
          <c:dPt>
            <c:idx val="2"/>
            <c:invertIfNegative val="0"/>
            <c:bubble3D val="0"/>
            <c:extLst>
              <c:ext xmlns:c16="http://schemas.microsoft.com/office/drawing/2014/chart" uri="{C3380CC4-5D6E-409C-BE32-E72D297353CC}">
                <c16:uniqueId val="{00000004-4057-4C7A-BF95-DFA38AB712B1}"/>
              </c:ext>
            </c:extLst>
          </c:dPt>
          <c:cat>
            <c:strRef>
              <c:f>Sheet1!$A$2:$A$7</c:f>
              <c:strCache>
                <c:ptCount val="6"/>
                <c:pt idx="0">
                  <c:v>SocialWatt Indicator</c:v>
                </c:pt>
                <c:pt idx="1">
                  <c:v>M/2</c:v>
                </c:pt>
                <c:pt idx="2">
                  <c:v>Arrears on Utility Bills</c:v>
                </c:pt>
                <c:pt idx="3">
                  <c:v>LIHC</c:v>
                </c:pt>
                <c:pt idx="4">
                  <c:v>2M</c:v>
                </c:pt>
                <c:pt idx="5">
                  <c:v>10%</c:v>
                </c:pt>
              </c:strCache>
            </c:strRef>
          </c:cat>
          <c:val>
            <c:numRef>
              <c:f>Sheet1!$B$2:$B$7</c:f>
              <c:numCache>
                <c:formatCode>General</c:formatCode>
                <c:ptCount val="6"/>
                <c:pt idx="0">
                  <c:v>6.33</c:v>
                </c:pt>
                <c:pt idx="1">
                  <c:v>5.17</c:v>
                </c:pt>
                <c:pt idx="2">
                  <c:v>3.42</c:v>
                </c:pt>
                <c:pt idx="3">
                  <c:v>1.1399999999999999</c:v>
                </c:pt>
                <c:pt idx="4">
                  <c:v>0.46</c:v>
                </c:pt>
                <c:pt idx="5">
                  <c:v>0.22</c:v>
                </c:pt>
              </c:numCache>
            </c:numRef>
          </c:val>
          <c:extLst>
            <c:ext xmlns:c16="http://schemas.microsoft.com/office/drawing/2014/chart" uri="{C3380CC4-5D6E-409C-BE32-E72D297353CC}">
              <c16:uniqueId val="{00000005-4057-4C7A-BF95-DFA38AB712B1}"/>
            </c:ext>
          </c:extLst>
        </c:ser>
        <c:ser>
          <c:idx val="1"/>
          <c:order val="1"/>
          <c:tx>
            <c:strRef>
              <c:f>Sheet1!$C$1</c:f>
              <c:strCache>
                <c:ptCount val="1"/>
                <c:pt idx="0">
                  <c:v>Series 2</c:v>
                </c:pt>
              </c:strCache>
            </c:strRef>
          </c:tx>
          <c:spPr>
            <a:solidFill>
              <a:schemeClr val="accent2">
                <a:alpha val="70000"/>
              </a:schemeClr>
            </a:solidFill>
            <a:ln>
              <a:noFill/>
            </a:ln>
            <a:effectLst/>
          </c:spPr>
          <c:invertIfNegative val="0"/>
          <c:dPt>
            <c:idx val="0"/>
            <c:invertIfNegative val="0"/>
            <c:bubble3D val="0"/>
            <c:extLst>
              <c:ext xmlns:c16="http://schemas.microsoft.com/office/drawing/2014/chart" uri="{C3380CC4-5D6E-409C-BE32-E72D297353CC}">
                <c16:uniqueId val="{00000007-4057-4C7A-BF95-DFA38AB712B1}"/>
              </c:ext>
            </c:extLst>
          </c:dPt>
          <c:dPt>
            <c:idx val="1"/>
            <c:invertIfNegative val="0"/>
            <c:bubble3D val="0"/>
            <c:extLst>
              <c:ext xmlns:c16="http://schemas.microsoft.com/office/drawing/2014/chart" uri="{C3380CC4-5D6E-409C-BE32-E72D297353CC}">
                <c16:uniqueId val="{00000009-4057-4C7A-BF95-DFA38AB712B1}"/>
              </c:ext>
            </c:extLst>
          </c:dPt>
          <c:dPt>
            <c:idx val="2"/>
            <c:invertIfNegative val="0"/>
            <c:bubble3D val="0"/>
            <c:extLst>
              <c:ext xmlns:c16="http://schemas.microsoft.com/office/drawing/2014/chart" uri="{C3380CC4-5D6E-409C-BE32-E72D297353CC}">
                <c16:uniqueId val="{0000000B-4057-4C7A-BF95-DFA38AB712B1}"/>
              </c:ext>
            </c:extLst>
          </c:dPt>
          <c:cat>
            <c:strRef>
              <c:f>Sheet1!$A$2:$A$7</c:f>
              <c:strCache>
                <c:ptCount val="6"/>
                <c:pt idx="0">
                  <c:v>SocialWatt Indicator</c:v>
                </c:pt>
                <c:pt idx="1">
                  <c:v>M/2</c:v>
                </c:pt>
                <c:pt idx="2">
                  <c:v>Arrears on Utility Bills</c:v>
                </c:pt>
                <c:pt idx="3">
                  <c:v>LIHC</c:v>
                </c:pt>
                <c:pt idx="4">
                  <c:v>2M</c:v>
                </c:pt>
                <c:pt idx="5">
                  <c:v>10%</c:v>
                </c:pt>
              </c:strCache>
            </c:strRef>
          </c:cat>
          <c:val>
            <c:numRef>
              <c:f>Sheet1!$C$2:$C$7</c:f>
              <c:numCache>
                <c:formatCode>General</c:formatCode>
                <c:ptCount val="6"/>
                <c:pt idx="0">
                  <c:v>3.67</c:v>
                </c:pt>
                <c:pt idx="1">
                  <c:v>4.83</c:v>
                </c:pt>
                <c:pt idx="2">
                  <c:v>6.58</c:v>
                </c:pt>
                <c:pt idx="3">
                  <c:v>8.86</c:v>
                </c:pt>
                <c:pt idx="4">
                  <c:v>9.5399999999999991</c:v>
                </c:pt>
                <c:pt idx="5">
                  <c:v>9.7799999999999994</c:v>
                </c:pt>
              </c:numCache>
            </c:numRef>
          </c:val>
          <c:extLst>
            <c:ext xmlns:c16="http://schemas.microsoft.com/office/drawing/2014/chart" uri="{C3380CC4-5D6E-409C-BE32-E72D297353CC}">
              <c16:uniqueId val="{0000000C-4057-4C7A-BF95-DFA38AB712B1}"/>
            </c:ext>
          </c:extLst>
        </c:ser>
        <c:dLbls>
          <c:showLegendKey val="0"/>
          <c:showVal val="0"/>
          <c:showCatName val="0"/>
          <c:showSerName val="0"/>
          <c:showPercent val="0"/>
          <c:showBubbleSize val="0"/>
        </c:dLbls>
        <c:gapWidth val="50"/>
        <c:overlap val="100"/>
        <c:axId val="294412288"/>
        <c:axId val="294413824"/>
      </c:barChart>
      <c:catAx>
        <c:axId val="294412288"/>
        <c:scaling>
          <c:orientation val="minMax"/>
        </c:scaling>
        <c:delete val="0"/>
        <c:axPos val="l"/>
        <c:numFmt formatCode="General" sourceLinked="0"/>
        <c:majorTickMark val="none"/>
        <c:minorTickMark val="none"/>
        <c:tickLblPos val="nextTo"/>
        <c:spPr>
          <a:noFill/>
          <a:ln w="9525" cap="flat" cmpd="sng" algn="ctr">
            <a:solidFill>
              <a:schemeClr val="tx1">
                <a:lumMod val="25000"/>
                <a:lumOff val="75000"/>
              </a:schemeClr>
            </a:solidFill>
            <a:round/>
            <a:headEnd type="none" w="sm" len="sm"/>
            <a:tailEnd type="none" w="sm" len="sm"/>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Fira Sans Condensed" panose="020B0503050000020004" pitchFamily="34" charset="0"/>
                <a:ea typeface="+mn-ea"/>
                <a:cs typeface="+mn-cs"/>
              </a:defRPr>
            </a:pPr>
            <a:endParaRPr lang="en-GR"/>
          </a:p>
        </c:txPr>
        <c:crossAx val="294413824"/>
        <c:crosses val="autoZero"/>
        <c:auto val="1"/>
        <c:lblAlgn val="ctr"/>
        <c:lblOffset val="100"/>
        <c:noMultiLvlLbl val="0"/>
      </c:catAx>
      <c:valAx>
        <c:axId val="294413824"/>
        <c:scaling>
          <c:orientation val="minMax"/>
        </c:scaling>
        <c:delete val="0"/>
        <c:axPos val="b"/>
        <c:majorGridlines>
          <c:spPr>
            <a:ln w="9525" cap="flat" cmpd="sng" algn="ctr">
              <a:gradFill>
                <a:gsLst>
                  <a:gs pos="0">
                    <a:schemeClr val="tx1">
                      <a:lumMod val="5000"/>
                      <a:lumOff val="95000"/>
                    </a:schemeClr>
                  </a:gs>
                  <a:gs pos="100000">
                    <a:schemeClr val="tx1">
                      <a:lumMod val="15000"/>
                      <a:lumOff val="85000"/>
                    </a:schemeClr>
                  </a:gs>
                </a:gsLst>
                <a:lin ang="5400000" scaled="0"/>
              </a:gra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Fira Sans Condensed" panose="020B0503050000020004" pitchFamily="34" charset="0"/>
                <a:ea typeface="+mn-ea"/>
                <a:cs typeface="+mn-cs"/>
              </a:defRPr>
            </a:pPr>
            <a:endParaRPr lang="en-GR"/>
          </a:p>
        </c:txPr>
        <c:crossAx val="2944122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G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007236804319111E-2"/>
          <c:y val="6.347827354913968E-2"/>
          <c:w val="0.92009176905499035"/>
          <c:h val="0.7302180906844884"/>
        </c:manualLayout>
      </c:layout>
      <c:barChart>
        <c:barDir val="col"/>
        <c:grouping val="clustered"/>
        <c:varyColors val="0"/>
        <c:ser>
          <c:idx val="0"/>
          <c:order val="0"/>
          <c:tx>
            <c:strRef>
              <c:f>Sheet1!$B$1</c:f>
              <c:strCache>
                <c:ptCount val="1"/>
                <c:pt idx="0">
                  <c:v>ΕΝΕΡΓΕΙΑΚΗ ΦΤΩΧΕΙΑ - SOCIALWATT</c:v>
                </c:pt>
              </c:strCache>
            </c:strRef>
          </c:tx>
          <c:spPr>
            <a:solidFill>
              <a:srgbClr val="CE0000"/>
            </a:solidFill>
            <a:ln>
              <a:noFill/>
            </a:ln>
            <a:effectLst/>
          </c:spPr>
          <c:invertIfNegative val="0"/>
          <c:dLbls>
            <c:dLbl>
              <c:idx val="0"/>
              <c:tx>
                <c:rich>
                  <a:bodyPr/>
                  <a:lstStyle/>
                  <a:p>
                    <a:fld id="{7C372546-8C4C-7147-B939-37BFE7F2DB92}"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8654-B443-B2A6-52255B4DCD87}"/>
                </c:ext>
              </c:extLst>
            </c:dLbl>
            <c:dLbl>
              <c:idx val="1"/>
              <c:tx>
                <c:rich>
                  <a:bodyPr/>
                  <a:lstStyle/>
                  <a:p>
                    <a:fld id="{A41C7918-1844-E643-AE38-2D1FF282D01E}"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8-8654-B443-B2A6-52255B4DCD87}"/>
                </c:ext>
              </c:extLst>
            </c:dLbl>
            <c:dLbl>
              <c:idx val="2"/>
              <c:tx>
                <c:rich>
                  <a:bodyPr/>
                  <a:lstStyle/>
                  <a:p>
                    <a:fld id="{190CA54C-56B1-394D-89ED-F2A4C63309F7}"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E-8654-B443-B2A6-52255B4DCD87}"/>
                </c:ext>
              </c:extLst>
            </c:dLbl>
            <c:dLbl>
              <c:idx val="3"/>
              <c:tx>
                <c:rich>
                  <a:bodyPr/>
                  <a:lstStyle/>
                  <a:p>
                    <a:fld id="{D25CF575-E5C9-FB48-BEB3-FBFC8EE8A6FB}"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1-8654-B443-B2A6-52255B4DCD87}"/>
                </c:ext>
              </c:extLst>
            </c:dLbl>
            <c:dLbl>
              <c:idx val="4"/>
              <c:tx>
                <c:rich>
                  <a:bodyPr/>
                  <a:lstStyle/>
                  <a:p>
                    <a:fld id="{4768036E-716E-F745-AE20-45E02BD658D7}"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8-8654-B443-B2A6-52255B4DCD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ira Sans Condensed Medium" panose="020B0603050000020004" pitchFamily="34" charset="0"/>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ΑΘΗΝΑ (33,272)</c:v>
                </c:pt>
                <c:pt idx="1">
                  <c:v>ΘΕΣΣΑΛΟΝΙΚΗ (19,344)</c:v>
                </c:pt>
                <c:pt idx="2">
                  <c:v>ΠΑΤΡΑ (14,512)</c:v>
                </c:pt>
                <c:pt idx="3">
                  <c:v>ΛΑΡΙΣΑ (9,126)</c:v>
                </c:pt>
                <c:pt idx="4">
                  <c:v>ΑΓΡΙΝΙΟ (8,349)</c:v>
                </c:pt>
              </c:strCache>
            </c:strRef>
          </c:cat>
          <c:val>
            <c:numRef>
              <c:f>Sheet1!$B$2:$B$6</c:f>
              <c:numCache>
                <c:formatCode>General</c:formatCode>
                <c:ptCount val="5"/>
                <c:pt idx="0">
                  <c:v>59.9</c:v>
                </c:pt>
                <c:pt idx="1">
                  <c:v>56.9</c:v>
                </c:pt>
                <c:pt idx="2">
                  <c:v>66.2</c:v>
                </c:pt>
                <c:pt idx="3">
                  <c:v>60.4</c:v>
                </c:pt>
                <c:pt idx="4">
                  <c:v>68.2</c:v>
                </c:pt>
              </c:numCache>
            </c:numRef>
          </c:val>
          <c:extLst>
            <c:ext xmlns:c16="http://schemas.microsoft.com/office/drawing/2014/chart" uri="{C3380CC4-5D6E-409C-BE32-E72D297353CC}">
              <c16:uniqueId val="{00000000-1E23-E247-86DA-1879184CDF35}"/>
            </c:ext>
          </c:extLst>
        </c:ser>
        <c:ser>
          <c:idx val="1"/>
          <c:order val="1"/>
          <c:tx>
            <c:strRef>
              <c:f>Sheet1!$C$1</c:f>
              <c:strCache>
                <c:ptCount val="1"/>
                <c:pt idx="0">
                  <c:v>ΕΝΕΡΓΕΙΑΚΗ ΦΤΩΧΕΙΑ - M/2</c:v>
                </c:pt>
              </c:strCache>
            </c:strRef>
          </c:tx>
          <c:spPr>
            <a:solidFill>
              <a:schemeClr val="accent1">
                <a:lumMod val="60000"/>
                <a:lumOff val="40000"/>
              </a:schemeClr>
            </a:solidFill>
            <a:ln>
              <a:noFill/>
            </a:ln>
            <a:effectLst/>
          </c:spPr>
          <c:invertIfNegative val="0"/>
          <c:dLbls>
            <c:dLbl>
              <c:idx val="0"/>
              <c:tx>
                <c:rich>
                  <a:bodyPr/>
                  <a:lstStyle/>
                  <a:p>
                    <a:fld id="{76F460DD-5646-9041-BA95-07872CC57A3D}"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8654-B443-B2A6-52255B4DCD87}"/>
                </c:ext>
              </c:extLst>
            </c:dLbl>
            <c:dLbl>
              <c:idx val="1"/>
              <c:tx>
                <c:rich>
                  <a:bodyPr/>
                  <a:lstStyle/>
                  <a:p>
                    <a:fld id="{15F31BCB-8130-4A45-9B1D-6AF0540228FC}"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9-8654-B443-B2A6-52255B4DCD87}"/>
                </c:ext>
              </c:extLst>
            </c:dLbl>
            <c:dLbl>
              <c:idx val="2"/>
              <c:tx>
                <c:rich>
                  <a:bodyPr/>
                  <a:lstStyle/>
                  <a:p>
                    <a:fld id="{146AFB76-F57B-6145-B21F-D347C09B07F9}"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D-8654-B443-B2A6-52255B4DCD87}"/>
                </c:ext>
              </c:extLst>
            </c:dLbl>
            <c:dLbl>
              <c:idx val="3"/>
              <c:tx>
                <c:rich>
                  <a:bodyPr/>
                  <a:lstStyle/>
                  <a:p>
                    <a:fld id="{2A42E236-98D3-6540-9788-E70A0F84816C}"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2-8654-B443-B2A6-52255B4DCD87}"/>
                </c:ext>
              </c:extLst>
            </c:dLbl>
            <c:dLbl>
              <c:idx val="4"/>
              <c:tx>
                <c:rich>
                  <a:bodyPr/>
                  <a:lstStyle/>
                  <a:p>
                    <a:fld id="{BBDB33BB-E095-1947-8BED-F745F3E120C1}"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7-8654-B443-B2A6-52255B4DCD87}"/>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Fira Sans Condensed Medium" panose="020B0603050000020004" pitchFamily="34" charset="0"/>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ΑΘΗΝΑ (33,272)</c:v>
                </c:pt>
                <c:pt idx="1">
                  <c:v>ΘΕΣΣΑΛΟΝΙΚΗ (19,344)</c:v>
                </c:pt>
                <c:pt idx="2">
                  <c:v>ΠΑΤΡΑ (14,512)</c:v>
                </c:pt>
                <c:pt idx="3">
                  <c:v>ΛΑΡΙΣΑ (9,126)</c:v>
                </c:pt>
                <c:pt idx="4">
                  <c:v>ΑΓΡΙΝΙΟ (8,349)</c:v>
                </c:pt>
              </c:strCache>
            </c:strRef>
          </c:cat>
          <c:val>
            <c:numRef>
              <c:f>Sheet1!$C$2:$C$6</c:f>
              <c:numCache>
                <c:formatCode>General</c:formatCode>
                <c:ptCount val="5"/>
                <c:pt idx="0">
                  <c:v>47.5</c:v>
                </c:pt>
                <c:pt idx="1">
                  <c:v>34.700000000000003</c:v>
                </c:pt>
                <c:pt idx="2">
                  <c:v>56.5</c:v>
                </c:pt>
                <c:pt idx="3">
                  <c:v>40.9</c:v>
                </c:pt>
                <c:pt idx="4">
                  <c:v>50.7</c:v>
                </c:pt>
              </c:numCache>
            </c:numRef>
          </c:val>
          <c:extLst>
            <c:ext xmlns:c16="http://schemas.microsoft.com/office/drawing/2014/chart" uri="{C3380CC4-5D6E-409C-BE32-E72D297353CC}">
              <c16:uniqueId val="{00000001-1E23-E247-86DA-1879184CDF35}"/>
            </c:ext>
          </c:extLst>
        </c:ser>
        <c:ser>
          <c:idx val="2"/>
          <c:order val="2"/>
          <c:tx>
            <c:strRef>
              <c:f>Sheet1!$D$1</c:f>
              <c:strCache>
                <c:ptCount val="1"/>
                <c:pt idx="0">
                  <c:v>ΕΝΕΡΓΕΙΑΚΗ ΦΤΩΧΕΙΑ - 2M</c:v>
                </c:pt>
              </c:strCache>
            </c:strRef>
          </c:tx>
          <c:spPr>
            <a:solidFill>
              <a:srgbClr val="FF9900"/>
            </a:solidFill>
            <a:ln>
              <a:noFill/>
            </a:ln>
            <a:effectLst/>
          </c:spPr>
          <c:invertIfNegative val="0"/>
          <c:dLbls>
            <c:dLbl>
              <c:idx val="0"/>
              <c:tx>
                <c:rich>
                  <a:bodyPr/>
                  <a:lstStyle/>
                  <a:p>
                    <a:fld id="{39C26509-AE2D-C543-93C3-7F575E16AF4C}"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7-8654-B443-B2A6-52255B4DCD87}"/>
                </c:ext>
              </c:extLst>
            </c:dLbl>
            <c:dLbl>
              <c:idx val="1"/>
              <c:tx>
                <c:rich>
                  <a:bodyPr/>
                  <a:lstStyle/>
                  <a:p>
                    <a:fld id="{B4E4AB17-963E-CD41-8B3D-64A7561DB626}"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C-8654-B443-B2A6-52255B4DCD87}"/>
                </c:ext>
              </c:extLst>
            </c:dLbl>
            <c:dLbl>
              <c:idx val="2"/>
              <c:tx>
                <c:rich>
                  <a:bodyPr/>
                  <a:lstStyle/>
                  <a:p>
                    <a:fld id="{90AEAC3B-87FB-A147-80D0-1743D81194F7}"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5-8654-B443-B2A6-52255B4DCD87}"/>
                </c:ext>
              </c:extLst>
            </c:dLbl>
            <c:dLbl>
              <c:idx val="3"/>
              <c:tx>
                <c:rich>
                  <a:bodyPr/>
                  <a:lstStyle/>
                  <a:p>
                    <a:fld id="{A4C0D754-02A1-584D-826A-27C48315740D}"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6-8654-B443-B2A6-52255B4DCD87}"/>
                </c:ext>
              </c:extLst>
            </c:dLbl>
            <c:dLbl>
              <c:idx val="4"/>
              <c:tx>
                <c:rich>
                  <a:bodyPr/>
                  <a:lstStyle/>
                  <a:p>
                    <a:fld id="{C33130B7-B5E0-4D44-8797-7F94C559082F}"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B-8654-B443-B2A6-52255B4DCD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ira Sans Condensed Medium" panose="020B0603050000020004" pitchFamily="34" charset="0"/>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ΑΘΗΝΑ (33,272)</c:v>
                </c:pt>
                <c:pt idx="1">
                  <c:v>ΘΕΣΣΑΛΟΝΙΚΗ (19,344)</c:v>
                </c:pt>
                <c:pt idx="2">
                  <c:v>ΠΑΤΡΑ (14,512)</c:v>
                </c:pt>
                <c:pt idx="3">
                  <c:v>ΛΑΡΙΣΑ (9,126)</c:v>
                </c:pt>
                <c:pt idx="4">
                  <c:v>ΑΓΡΙΝΙΟ (8,349)</c:v>
                </c:pt>
              </c:strCache>
            </c:strRef>
          </c:cat>
          <c:val>
            <c:numRef>
              <c:f>Sheet1!$D$2:$D$6</c:f>
              <c:numCache>
                <c:formatCode>General</c:formatCode>
                <c:ptCount val="5"/>
                <c:pt idx="0">
                  <c:v>3.5</c:v>
                </c:pt>
                <c:pt idx="1">
                  <c:v>3.8</c:v>
                </c:pt>
                <c:pt idx="2">
                  <c:v>3.9</c:v>
                </c:pt>
                <c:pt idx="3">
                  <c:v>2.6</c:v>
                </c:pt>
                <c:pt idx="4">
                  <c:v>2.1</c:v>
                </c:pt>
              </c:numCache>
            </c:numRef>
          </c:val>
          <c:extLst>
            <c:ext xmlns:c16="http://schemas.microsoft.com/office/drawing/2014/chart" uri="{C3380CC4-5D6E-409C-BE32-E72D297353CC}">
              <c16:uniqueId val="{00000002-1E23-E247-86DA-1879184CDF35}"/>
            </c:ext>
          </c:extLst>
        </c:ser>
        <c:ser>
          <c:idx val="3"/>
          <c:order val="3"/>
          <c:tx>
            <c:strRef>
              <c:f>Sheet1!$E$1</c:f>
              <c:strCache>
                <c:ptCount val="1"/>
                <c:pt idx="0">
                  <c:v>ΕΝΕΡΓΕΙΑΚΗ ΦΤΩΧΕΙΑ - LIHC</c:v>
                </c:pt>
              </c:strCache>
            </c:strRef>
          </c:tx>
          <c:spPr>
            <a:solidFill>
              <a:srgbClr val="DC6F00"/>
            </a:solidFill>
            <a:ln>
              <a:noFill/>
            </a:ln>
            <a:effectLst/>
          </c:spPr>
          <c:invertIfNegative val="0"/>
          <c:dLbls>
            <c:dLbl>
              <c:idx val="0"/>
              <c:tx>
                <c:rich>
                  <a:bodyPr/>
                  <a:lstStyle/>
                  <a:p>
                    <a:fld id="{83C3B47E-DB62-694F-9A83-0CAD2AD2AB32}"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6-8654-B443-B2A6-52255B4DCD87}"/>
                </c:ext>
              </c:extLst>
            </c:dLbl>
            <c:dLbl>
              <c:idx val="1"/>
              <c:tx>
                <c:rich>
                  <a:bodyPr/>
                  <a:lstStyle/>
                  <a:p>
                    <a:fld id="{746BE59E-0222-8741-9D3F-F7C92DE91E35}"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0B-8654-B443-B2A6-52255B4DCD87}"/>
                </c:ext>
              </c:extLst>
            </c:dLbl>
            <c:dLbl>
              <c:idx val="2"/>
              <c:tx>
                <c:rich>
                  <a:bodyPr/>
                  <a:lstStyle/>
                  <a:p>
                    <a:fld id="{300438E3-6CEE-FE41-A35A-33F718BDFF51}"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0-8654-B443-B2A6-52255B4DCD87}"/>
                </c:ext>
              </c:extLst>
            </c:dLbl>
            <c:dLbl>
              <c:idx val="3"/>
              <c:tx>
                <c:rich>
                  <a:bodyPr/>
                  <a:lstStyle/>
                  <a:p>
                    <a:fld id="{337EAA6B-11B2-2F48-BC87-6F2A5E97A1D1}"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4-8654-B443-B2A6-52255B4DCD87}"/>
                </c:ext>
              </c:extLst>
            </c:dLbl>
            <c:dLbl>
              <c:idx val="4"/>
              <c:tx>
                <c:rich>
                  <a:bodyPr/>
                  <a:lstStyle/>
                  <a:p>
                    <a:fld id="{25D52068-6AF8-3E48-9E18-7B054D07DD07}"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separator>, </c:separator>
              <c:extLst>
                <c:ext xmlns:c15="http://schemas.microsoft.com/office/drawing/2012/chart" uri="{CE6537A1-D6FC-4f65-9D91-7224C49458BB}">
                  <c15:dlblFieldTable/>
                  <c15:showDataLabelsRange val="0"/>
                </c:ext>
                <c:ext xmlns:c16="http://schemas.microsoft.com/office/drawing/2014/chart" uri="{C3380CC4-5D6E-409C-BE32-E72D297353CC}">
                  <c16:uniqueId val="{0000001A-8654-B443-B2A6-52255B4DCD8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Fira Sans Condensed Medium" panose="020B0603050000020004" pitchFamily="34" charset="0"/>
                    <a:ea typeface="+mn-ea"/>
                    <a:cs typeface="+mn-cs"/>
                  </a:defRPr>
                </a:pPr>
                <a:endParaRPr lang="en-GR"/>
              </a:p>
            </c:txPr>
            <c:showLegendKey val="0"/>
            <c:showVal val="1"/>
            <c:showCatName val="0"/>
            <c:showSerName val="0"/>
            <c:showPercent val="0"/>
            <c:showBubbleSize val="0"/>
            <c:separator>, </c:separator>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ΑΘΗΝΑ (33,272)</c:v>
                </c:pt>
                <c:pt idx="1">
                  <c:v>ΘΕΣΣΑΛΟΝΙΚΗ (19,344)</c:v>
                </c:pt>
                <c:pt idx="2">
                  <c:v>ΠΑΤΡΑ (14,512)</c:v>
                </c:pt>
                <c:pt idx="3">
                  <c:v>ΛΑΡΙΣΑ (9,126)</c:v>
                </c:pt>
                <c:pt idx="4">
                  <c:v>ΑΓΡΙΝΙΟ (8,349)</c:v>
                </c:pt>
              </c:strCache>
            </c:strRef>
          </c:cat>
          <c:val>
            <c:numRef>
              <c:f>Sheet1!$E$2:$E$6</c:f>
              <c:numCache>
                <c:formatCode>General</c:formatCode>
                <c:ptCount val="5"/>
                <c:pt idx="0">
                  <c:v>9.8000000000000007</c:v>
                </c:pt>
                <c:pt idx="1">
                  <c:v>7.9</c:v>
                </c:pt>
                <c:pt idx="2">
                  <c:v>11.6</c:v>
                </c:pt>
                <c:pt idx="3">
                  <c:v>6.8</c:v>
                </c:pt>
                <c:pt idx="4">
                  <c:v>7.2</c:v>
                </c:pt>
              </c:numCache>
            </c:numRef>
          </c:val>
          <c:extLst>
            <c:ext xmlns:c16="http://schemas.microsoft.com/office/drawing/2014/chart" uri="{C3380CC4-5D6E-409C-BE32-E72D297353CC}">
              <c16:uniqueId val="{00000004-1E23-E247-86DA-1879184CDF35}"/>
            </c:ext>
          </c:extLst>
        </c:ser>
        <c:ser>
          <c:idx val="4"/>
          <c:order val="4"/>
          <c:tx>
            <c:strRef>
              <c:f>Sheet1!$F$1</c:f>
              <c:strCache>
                <c:ptCount val="1"/>
                <c:pt idx="0">
                  <c:v>ΕΝΕΡΓΕΙΑΚΗ ΦΤΩΧΕΙΑ - 10%</c:v>
                </c:pt>
              </c:strCache>
            </c:strRef>
          </c:tx>
          <c:spPr>
            <a:solidFill>
              <a:srgbClr val="0070C0"/>
            </a:solidFill>
            <a:ln>
              <a:noFill/>
            </a:ln>
            <a:effectLst/>
          </c:spPr>
          <c:invertIfNegative val="0"/>
          <c:dLbls>
            <c:dLbl>
              <c:idx val="0"/>
              <c:tx>
                <c:rich>
                  <a:bodyPr/>
                  <a:lstStyle/>
                  <a:p>
                    <a:fld id="{F28ADE4D-8534-194E-96D1-313D2D7A4C04}"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70B-164B-B473-451D098AB7D0}"/>
                </c:ext>
              </c:extLst>
            </c:dLbl>
            <c:dLbl>
              <c:idx val="1"/>
              <c:tx>
                <c:rich>
                  <a:bodyPr/>
                  <a:lstStyle/>
                  <a:p>
                    <a:fld id="{2E1A2F00-0D64-4648-B9E7-AA7F27B5E370}"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170B-164B-B473-451D098AB7D0}"/>
                </c:ext>
              </c:extLst>
            </c:dLbl>
            <c:dLbl>
              <c:idx val="2"/>
              <c:tx>
                <c:rich>
                  <a:bodyPr/>
                  <a:lstStyle/>
                  <a:p>
                    <a:fld id="{70A87D74-1694-4E4C-8135-E7E899D00EF1}"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70B-164B-B473-451D098AB7D0}"/>
                </c:ext>
              </c:extLst>
            </c:dLbl>
            <c:dLbl>
              <c:idx val="3"/>
              <c:tx>
                <c:rich>
                  <a:bodyPr/>
                  <a:lstStyle/>
                  <a:p>
                    <a:fld id="{1A571EDB-BAB3-8D44-B02D-B6F8669331A8}"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70B-164B-B473-451D098AB7D0}"/>
                </c:ext>
              </c:extLst>
            </c:dLbl>
            <c:dLbl>
              <c:idx val="4"/>
              <c:tx>
                <c:rich>
                  <a:bodyPr/>
                  <a:lstStyle/>
                  <a:p>
                    <a:fld id="{57DBFA0C-2478-7F45-880E-35F905B55C55}" type="VALUE">
                      <a:rPr lang="en-US" smtClean="0"/>
                      <a:pPr/>
                      <a:t>[VALUE]</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170B-164B-B473-451D098AB7D0}"/>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Fira Sans Condensed Medium" panose="020B0603050000020004" pitchFamily="34" charset="0"/>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ΑΘΗΝΑ (33,272)</c:v>
                </c:pt>
                <c:pt idx="1">
                  <c:v>ΘΕΣΣΑΛΟΝΙΚΗ (19,344)</c:v>
                </c:pt>
                <c:pt idx="2">
                  <c:v>ΠΑΤΡΑ (14,512)</c:v>
                </c:pt>
                <c:pt idx="3">
                  <c:v>ΛΑΡΙΣΑ (9,126)</c:v>
                </c:pt>
                <c:pt idx="4">
                  <c:v>ΑΓΡΙΝΙΟ (8,349)</c:v>
                </c:pt>
              </c:strCache>
            </c:strRef>
          </c:cat>
          <c:val>
            <c:numRef>
              <c:f>Sheet1!$F$2:$F$6</c:f>
              <c:numCache>
                <c:formatCode>General</c:formatCode>
                <c:ptCount val="5"/>
                <c:pt idx="0">
                  <c:v>1.5</c:v>
                </c:pt>
                <c:pt idx="1">
                  <c:v>2.2000000000000002</c:v>
                </c:pt>
                <c:pt idx="2">
                  <c:v>1.5</c:v>
                </c:pt>
                <c:pt idx="3">
                  <c:v>1.1000000000000001</c:v>
                </c:pt>
                <c:pt idx="4">
                  <c:v>0.6</c:v>
                </c:pt>
              </c:numCache>
            </c:numRef>
          </c:val>
          <c:extLst>
            <c:ext xmlns:c16="http://schemas.microsoft.com/office/drawing/2014/chart" uri="{C3380CC4-5D6E-409C-BE32-E72D297353CC}">
              <c16:uniqueId val="{00000005-1E23-E247-86DA-1879184CDF35}"/>
            </c:ext>
          </c:extLst>
        </c:ser>
        <c:ser>
          <c:idx val="5"/>
          <c:order val="5"/>
          <c:tx>
            <c:strRef>
              <c:f>Sheet1!$G$1</c:f>
              <c:strCache>
                <c:ptCount val="1"/>
                <c:pt idx="0">
                  <c:v>ΕΝΕΡΓΕΙΑΚΗ ΦΤΩΧΕΙΑ - Arrears On Utility Bills</c:v>
                </c:pt>
              </c:strCache>
            </c:strRef>
          </c:tx>
          <c:spPr>
            <a:solidFill>
              <a:srgbClr val="7030A0"/>
            </a:solidFill>
            <a:ln>
              <a:noFill/>
            </a:ln>
            <a:effectLst/>
          </c:spPr>
          <c:invertIfNegative val="0"/>
          <c:dLbls>
            <c:dLbl>
              <c:idx val="0"/>
              <c:tx>
                <c:rich>
                  <a:bodyPr/>
                  <a:lstStyle/>
                  <a:p>
                    <a:fld id="{E258ACED-E602-BA43-AAA0-D580D384A970}"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8654-B443-B2A6-52255B4DCD87}"/>
                </c:ext>
              </c:extLst>
            </c:dLbl>
            <c:dLbl>
              <c:idx val="1"/>
              <c:tx>
                <c:rich>
                  <a:bodyPr/>
                  <a:lstStyle/>
                  <a:p>
                    <a:fld id="{F1026268-F47E-5A4C-8CCB-0476FEB3AFCD}"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A-8654-B443-B2A6-52255B4DCD87}"/>
                </c:ext>
              </c:extLst>
            </c:dLbl>
            <c:dLbl>
              <c:idx val="2"/>
              <c:tx>
                <c:rich>
                  <a:bodyPr/>
                  <a:lstStyle/>
                  <a:p>
                    <a:fld id="{3DD0CFE7-D8CF-F744-B52B-B52008583883}"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F-8654-B443-B2A6-52255B4DCD87}"/>
                </c:ext>
              </c:extLst>
            </c:dLbl>
            <c:dLbl>
              <c:idx val="3"/>
              <c:tx>
                <c:rich>
                  <a:bodyPr/>
                  <a:lstStyle/>
                  <a:p>
                    <a:fld id="{9B5B468E-26B9-9F4E-BF01-8B841941EF67}"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3-8654-B443-B2A6-52255B4DCD87}"/>
                </c:ext>
              </c:extLst>
            </c:dLbl>
            <c:dLbl>
              <c:idx val="4"/>
              <c:tx>
                <c:rich>
                  <a:bodyPr/>
                  <a:lstStyle/>
                  <a:p>
                    <a:fld id="{FC5CDB01-2083-AE4F-B30E-1D7FDFD23B0E}" type="VALUE">
                      <a:rPr lang="en-US" smtClean="0"/>
                      <a:pPr/>
                      <a:t>[VALUE]</a:t>
                    </a:fld>
                    <a:r>
                      <a:rPr lang="en-US" sz="1000" b="0" i="0" u="none" strike="noStrike" kern="1200" baseline="0" dirty="0">
                        <a:solidFill>
                          <a:prstClr val="white"/>
                        </a:solidFill>
                        <a:latin typeface="Fira Sans Condensed Medium" panose="020B0603050000020004" pitchFamily="34" charset="0"/>
                      </a:rPr>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19-8654-B443-B2A6-52255B4DCD87}"/>
                </c:ext>
              </c:extLst>
            </c:dLbl>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bg1"/>
                    </a:solidFill>
                    <a:latin typeface="Fira Sans Condensed Medium" panose="020B0603050000020004" pitchFamily="34" charset="0"/>
                    <a:ea typeface="+mn-ea"/>
                    <a:cs typeface="+mn-cs"/>
                  </a:defRPr>
                </a:pPr>
                <a:endParaRPr lang="en-G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ΑΘΗΝΑ (33,272)</c:v>
                </c:pt>
                <c:pt idx="1">
                  <c:v>ΘΕΣΣΑΛΟΝΙΚΗ (19,344)</c:v>
                </c:pt>
                <c:pt idx="2">
                  <c:v>ΠΑΤΡΑ (14,512)</c:v>
                </c:pt>
                <c:pt idx="3">
                  <c:v>ΛΑΡΙΣΑ (9,126)</c:v>
                </c:pt>
                <c:pt idx="4">
                  <c:v>ΑΓΡΙΝΙΟ (8,349)</c:v>
                </c:pt>
              </c:strCache>
            </c:strRef>
          </c:cat>
          <c:val>
            <c:numRef>
              <c:f>Sheet1!$G$2:$G$6</c:f>
              <c:numCache>
                <c:formatCode>General</c:formatCode>
                <c:ptCount val="5"/>
                <c:pt idx="0">
                  <c:v>31.3</c:v>
                </c:pt>
                <c:pt idx="1">
                  <c:v>32.6</c:v>
                </c:pt>
                <c:pt idx="2">
                  <c:v>40.299999999999997</c:v>
                </c:pt>
                <c:pt idx="3">
                  <c:v>38</c:v>
                </c:pt>
                <c:pt idx="4">
                  <c:v>35.9</c:v>
                </c:pt>
              </c:numCache>
            </c:numRef>
          </c:val>
          <c:extLst>
            <c:ext xmlns:c16="http://schemas.microsoft.com/office/drawing/2014/chart" uri="{C3380CC4-5D6E-409C-BE32-E72D297353CC}">
              <c16:uniqueId val="{00000006-1E23-E247-86DA-1879184CDF35}"/>
            </c:ext>
          </c:extLst>
        </c:ser>
        <c:dLbls>
          <c:showLegendKey val="0"/>
          <c:showVal val="0"/>
          <c:showCatName val="0"/>
          <c:showSerName val="0"/>
          <c:showPercent val="0"/>
          <c:showBubbleSize val="0"/>
        </c:dLbls>
        <c:gapWidth val="182"/>
        <c:axId val="2090340847"/>
        <c:axId val="2090263599"/>
      </c:barChart>
      <c:catAx>
        <c:axId val="209034084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1"/>
                </a:solidFill>
                <a:latin typeface="Fira Sans Condensed" panose="020B0603050000020004" pitchFamily="34" charset="0"/>
                <a:ea typeface="+mn-ea"/>
                <a:cs typeface="Arial Hebrew Scholar" pitchFamily="2" charset="-79"/>
              </a:defRPr>
            </a:pPr>
            <a:endParaRPr lang="en-GR"/>
          </a:p>
        </c:txPr>
        <c:crossAx val="2090263599"/>
        <c:crosses val="autoZero"/>
        <c:auto val="1"/>
        <c:lblAlgn val="ctr"/>
        <c:lblOffset val="100"/>
        <c:noMultiLvlLbl val="0"/>
      </c:catAx>
      <c:valAx>
        <c:axId val="209026359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Fira Sans Condensed" panose="020B0603050000020004" pitchFamily="34" charset="0"/>
                <a:ea typeface="+mn-ea"/>
                <a:cs typeface="+mn-cs"/>
              </a:defRPr>
            </a:pPr>
            <a:endParaRPr lang="en-GR"/>
          </a:p>
        </c:txPr>
        <c:crossAx val="209034084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G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30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headEnd type="none" w="sm" len="sm"/>
        <a:tailEnd type="none" w="sm" len="sm"/>
      </a:ln>
    </cs:spPr>
    <cs:defRPr sz="1197" kern="120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bg1"/>
    </cs:fontRef>
    <cs:spPr>
      <a:solidFill>
        <a:schemeClr val="tx1">
          <a:lumMod val="50000"/>
          <a:lumOff val="50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alpha val="70000"/>
        </a:schemeClr>
      </a:solidFill>
    </cs:spPr>
  </cs:dataPoint>
  <cs:dataPoint3D>
    <cs:lnRef idx="0"/>
    <cs:fillRef idx="0">
      <cs:styleClr val="auto"/>
    </cs:fillRef>
    <cs:effectRef idx="0"/>
    <cs:fontRef idx="minor">
      <a:schemeClr val="tx1"/>
    </cs:fontRef>
    <cs:spPr>
      <a:solidFill>
        <a:schemeClr val="phClr">
          <a:alpha val="70000"/>
        </a:schemeClr>
      </a:solidFill>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styleClr val="auto"/>
    </cs:lnRef>
    <cs:fillRef idx="0">
      <cs:styleClr val="auto"/>
    </cs:fillRef>
    <cs:effectRef idx="0"/>
    <cs:fontRef idx="minor">
      <a:schemeClr val="dk1"/>
    </cs:fontRef>
    <cs:spPr>
      <a:gradFill>
        <a:gsLst>
          <a:gs pos="0">
            <a:schemeClr val="phClr"/>
          </a:gs>
          <a:gs pos="46000">
            <a:schemeClr val="phClr"/>
          </a:gs>
          <a:gs pos="100000">
            <a:schemeClr val="phClr">
              <a:lumMod val="20000"/>
              <a:lumOff val="80000"/>
              <a:alpha val="0"/>
            </a:schemeClr>
          </a:gs>
        </a:gsLst>
        <a:path path="circle">
          <a:fillToRect l="50000" t="-80000" r="50000" b="180000"/>
        </a:path>
      </a:gradFill>
      <a:ln w="9525" cap="flat" cmpd="sng" algn="ctr">
        <a:solidFill>
          <a:schemeClr val="phClr">
            <a:shade val="95000"/>
          </a:schemeClr>
        </a:solidFill>
        <a:round/>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65000"/>
            <a:lumOff val="3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cap="flat" cmpd="sng" algn="ctr">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ajor>
  <cs:gridlineMinor>
    <cs:lnRef idx="0"/>
    <cs:fillRef idx="0"/>
    <cs:effectRef idx="0"/>
    <cs:fontRef idx="minor">
      <a:schemeClr val="dk1"/>
    </cs:fontRef>
    <cs:spPr>
      <a:ln w="9525" cap="flat" cmpd="sng" algn="ctr">
        <a:gradFill>
          <a:gsLst>
            <a:gs pos="0">
              <a:schemeClr val="tx1">
                <a:lumMod val="5000"/>
                <a:lumOff val="95000"/>
              </a:schemeClr>
            </a:gs>
            <a:gs pos="100000">
              <a:schemeClr val="tx1">
                <a:lumMod val="15000"/>
                <a:lumOff val="85000"/>
              </a:schemeClr>
            </a:gs>
          </a:gsLst>
          <a:lin ang="5400000" scaled="0"/>
        </a:gradFill>
        <a:round/>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headEnd type="none" w="sm" len="sm"/>
        <a:tailEnd type="none" w="sm" len="sm"/>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200" b="1" kern="1200" cap="all" spc="50" baseline="0"/>
  </cs:title>
  <cs:trendline>
    <cs:lnRef idx="0">
      <cs:styleClr val="auto"/>
    </cs:lnRef>
    <cs:fillRef idx="0"/>
    <cs:effectRef idx="0"/>
    <cs:fontRef idx="minor">
      <a:schemeClr val="dk1"/>
    </cs:fontRef>
    <cs:spPr>
      <a:ln w="9525"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0-10-14T20:59:02.076" idx="1">
    <p:pos x="10" y="10"/>
    <p:text>Δεν υπάρχει επίσημος ορισμός</p:text>
    <p:extLst>
      <p:ext uri="{C676402C-5697-4E1C-873F-D02D1690AC5C}">
        <p15:threadingInfo xmlns:p15="http://schemas.microsoft.com/office/powerpoint/2012/main" timeZoneBias="-180"/>
      </p:ext>
    </p:extLst>
  </p:cm>
</p:cmLst>
</file>

<file path=ppt/drawings/drawing1.xml><?xml version="1.0" encoding="utf-8"?>
<c:userShapes xmlns:c="http://schemas.openxmlformats.org/drawingml/2006/chart">
  <cdr:relSizeAnchor xmlns:cdr="http://schemas.openxmlformats.org/drawingml/2006/chartDrawing">
    <cdr:from>
      <cdr:x>0.00884</cdr:x>
      <cdr:y>0.87274</cdr:y>
    </cdr:from>
    <cdr:to>
      <cdr:x>0.22438</cdr:x>
      <cdr:y>0.90591</cdr:y>
    </cdr:to>
    <cdr:sp macro="" textlink="">
      <cdr:nvSpPr>
        <cdr:cNvPr id="6" name="Text Placeholder 20">
          <a:extLst xmlns:a="http://schemas.openxmlformats.org/drawingml/2006/main">
            <a:ext uri="{FF2B5EF4-FFF2-40B4-BE49-F238E27FC236}">
              <a16:creationId xmlns:a16="http://schemas.microsoft.com/office/drawing/2014/main" id="{919524CE-0C80-8C43-BD26-A3E9A041A779}"/>
            </a:ext>
          </a:extLst>
        </cdr:cNvPr>
        <cdr:cNvSpPr txBox="1">
          <a:spLocks xmlns:a="http://schemas.openxmlformats.org/drawingml/2006/main"/>
        </cdr:cNvSpPr>
      </cdr:nvSpPr>
      <cdr:spPr>
        <a:xfrm xmlns:a="http://schemas.openxmlformats.org/drawingml/2006/main">
          <a:off x="57694" y="5985234"/>
          <a:ext cx="1407339" cy="227491"/>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marL="0" indent="0">
            <a:buNone/>
          </a:pPr>
          <a:r>
            <a:rPr lang="en-US" altLang="ko-KR" sz="1100" dirty="0" err="1">
              <a:solidFill>
                <a:schemeClr val="bg1"/>
              </a:solidFill>
              <a:latin typeface="Fira Sans Condensed" panose="020B0503050000020004" pitchFamily="34" charset="0"/>
              <a:cs typeface="Arial" pitchFamily="34" charset="0"/>
            </a:rPr>
            <a:t>SocialWatt</a:t>
          </a:r>
          <a:r>
            <a:rPr lang="el-GR" altLang="ko-KR" sz="1100" dirty="0">
              <a:solidFill>
                <a:schemeClr val="bg1"/>
              </a:solidFill>
              <a:latin typeface="Fira Sans Condensed" panose="020B0503050000020004" pitchFamily="34" charset="0"/>
              <a:cs typeface="Arial" pitchFamily="34" charset="0"/>
            </a:rPr>
            <a:t> </a:t>
          </a:r>
          <a:r>
            <a:rPr lang="en-US" altLang="ko-KR" sz="1100" dirty="0">
              <a:solidFill>
                <a:schemeClr val="bg1"/>
              </a:solidFill>
              <a:latin typeface="Fira Sans Condensed" panose="020B0503050000020004" pitchFamily="34" charset="0"/>
              <a:cs typeface="Arial" pitchFamily="34" charset="0"/>
            </a:rPr>
            <a:t> Indicator</a:t>
          </a:r>
          <a:endParaRPr lang="ko-KR" altLang="en-US" sz="1100" dirty="0">
            <a:solidFill>
              <a:schemeClr val="bg1"/>
            </a:solidFill>
            <a:latin typeface="Fira Sans Condensed" panose="020B0503050000020004" pitchFamily="34" charset="0"/>
            <a:cs typeface="Arial" pitchFamily="34" charset="0"/>
          </a:endParaRPr>
        </a:p>
      </cdr:txBody>
    </cdr:sp>
  </cdr:relSizeAnchor>
  <cdr:relSizeAnchor xmlns:cdr="http://schemas.openxmlformats.org/drawingml/2006/chartDrawing">
    <cdr:from>
      <cdr:x>0.78374</cdr:x>
      <cdr:y>0.87487</cdr:y>
    </cdr:from>
    <cdr:to>
      <cdr:x>0.85313</cdr:x>
      <cdr:y>0.90804</cdr:y>
    </cdr:to>
    <cdr:sp macro="" textlink="">
      <cdr:nvSpPr>
        <cdr:cNvPr id="7" name="Text Placeholder 20">
          <a:extLst xmlns:a="http://schemas.openxmlformats.org/drawingml/2006/main">
            <a:ext uri="{FF2B5EF4-FFF2-40B4-BE49-F238E27FC236}">
              <a16:creationId xmlns:a16="http://schemas.microsoft.com/office/drawing/2014/main" id="{84314BF6-7584-A34F-86B3-8F60CF2B20B0}"/>
            </a:ext>
          </a:extLst>
        </cdr:cNvPr>
        <cdr:cNvSpPr txBox="1">
          <a:spLocks xmlns:a="http://schemas.openxmlformats.org/drawingml/2006/main"/>
        </cdr:cNvSpPr>
      </cdr:nvSpPr>
      <cdr:spPr>
        <a:xfrm xmlns:a="http://schemas.openxmlformats.org/drawingml/2006/main">
          <a:off x="5117150" y="5999833"/>
          <a:ext cx="453025" cy="227491"/>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marL="0" indent="0">
            <a:buNone/>
          </a:pPr>
          <a:r>
            <a:rPr lang="en-US" altLang="ko-KR" sz="1100" dirty="0">
              <a:solidFill>
                <a:schemeClr val="bg1"/>
              </a:solidFill>
              <a:latin typeface="Fira Sans Condensed" panose="020B0503050000020004" pitchFamily="34" charset="0"/>
              <a:cs typeface="Arial" pitchFamily="34" charset="0"/>
            </a:rPr>
            <a:t>M/2</a:t>
          </a:r>
          <a:endParaRPr lang="ko-KR" altLang="en-US" sz="1100" dirty="0">
            <a:solidFill>
              <a:schemeClr val="bg1"/>
            </a:solidFill>
            <a:latin typeface="Fira Sans Condensed" panose="020B0503050000020004" pitchFamily="34" charset="0"/>
            <a:cs typeface="Arial" pitchFamily="34" charset="0"/>
          </a:endParaRPr>
        </a:p>
      </cdr:txBody>
    </cdr:sp>
  </cdr:relSizeAnchor>
  <cdr:relSizeAnchor xmlns:cdr="http://schemas.openxmlformats.org/drawingml/2006/chartDrawing">
    <cdr:from>
      <cdr:x>0.2534</cdr:x>
      <cdr:y>0.87487</cdr:y>
    </cdr:from>
    <cdr:to>
      <cdr:x>0.35564</cdr:x>
      <cdr:y>0.90804</cdr:y>
    </cdr:to>
    <cdr:sp macro="" textlink="">
      <cdr:nvSpPr>
        <cdr:cNvPr id="8" name="Text Placeholder 20">
          <a:extLst xmlns:a="http://schemas.openxmlformats.org/drawingml/2006/main">
            <a:ext uri="{FF2B5EF4-FFF2-40B4-BE49-F238E27FC236}">
              <a16:creationId xmlns:a16="http://schemas.microsoft.com/office/drawing/2014/main" id="{67BF7A45-7928-144B-AA22-0644AFF696C1}"/>
            </a:ext>
          </a:extLst>
        </cdr:cNvPr>
        <cdr:cNvSpPr txBox="1">
          <a:spLocks xmlns:a="http://schemas.openxmlformats.org/drawingml/2006/main"/>
        </cdr:cNvSpPr>
      </cdr:nvSpPr>
      <cdr:spPr>
        <a:xfrm xmlns:a="http://schemas.openxmlformats.org/drawingml/2006/main">
          <a:off x="1654492" y="5999833"/>
          <a:ext cx="667514" cy="227491"/>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marL="0" indent="0">
            <a:buNone/>
          </a:pPr>
          <a:r>
            <a:rPr lang="en-US" altLang="ko-KR" sz="1100" dirty="0">
              <a:solidFill>
                <a:schemeClr val="bg1"/>
              </a:solidFill>
              <a:latin typeface="Fira Sans Condensed" panose="020B0503050000020004" pitchFamily="34" charset="0"/>
              <a:cs typeface="Arial" pitchFamily="34" charset="0"/>
            </a:rPr>
            <a:t>2M</a:t>
          </a:r>
          <a:endParaRPr lang="ko-KR" altLang="en-US" sz="1100" dirty="0">
            <a:solidFill>
              <a:schemeClr val="bg1"/>
            </a:solidFill>
            <a:latin typeface="Fira Sans Condensed" panose="020B0503050000020004" pitchFamily="34" charset="0"/>
            <a:cs typeface="Arial" pitchFamily="34" charset="0"/>
          </a:endParaRPr>
        </a:p>
      </cdr:txBody>
    </cdr:sp>
  </cdr:relSizeAnchor>
  <cdr:relSizeAnchor xmlns:cdr="http://schemas.openxmlformats.org/drawingml/2006/chartDrawing">
    <cdr:from>
      <cdr:x>0.59929</cdr:x>
      <cdr:y>0.8765</cdr:y>
    </cdr:from>
    <cdr:to>
      <cdr:x>0.68718</cdr:x>
      <cdr:y>0.90967</cdr:y>
    </cdr:to>
    <cdr:sp macro="" textlink="">
      <cdr:nvSpPr>
        <cdr:cNvPr id="9" name="Text Placeholder 20">
          <a:extLst xmlns:a="http://schemas.openxmlformats.org/drawingml/2006/main">
            <a:ext uri="{FF2B5EF4-FFF2-40B4-BE49-F238E27FC236}">
              <a16:creationId xmlns:a16="http://schemas.microsoft.com/office/drawing/2014/main" id="{E8D640D9-7EC1-EE47-A5E3-2A8A791361A8}"/>
            </a:ext>
          </a:extLst>
        </cdr:cNvPr>
        <cdr:cNvSpPr txBox="1">
          <a:spLocks xmlns:a="http://schemas.openxmlformats.org/drawingml/2006/main"/>
        </cdr:cNvSpPr>
      </cdr:nvSpPr>
      <cdr:spPr>
        <a:xfrm xmlns:a="http://schemas.openxmlformats.org/drawingml/2006/main">
          <a:off x="3912814" y="6011034"/>
          <a:ext cx="573865" cy="227491"/>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marL="0" indent="0">
            <a:buNone/>
          </a:pPr>
          <a:r>
            <a:rPr lang="en-US" altLang="ko-KR" sz="1100" dirty="0">
              <a:solidFill>
                <a:schemeClr val="bg1"/>
              </a:solidFill>
              <a:latin typeface="Fira Sans Condensed" panose="020B0503050000020004" pitchFamily="34" charset="0"/>
              <a:cs typeface="Arial" pitchFamily="34" charset="0"/>
            </a:rPr>
            <a:t>LIHC</a:t>
          </a:r>
          <a:endParaRPr lang="ko-KR" altLang="en-US" sz="1100" dirty="0">
            <a:solidFill>
              <a:schemeClr val="bg1"/>
            </a:solidFill>
            <a:latin typeface="Fira Sans Condensed" panose="020B0503050000020004" pitchFamily="34" charset="0"/>
            <a:cs typeface="Arial" pitchFamily="34" charset="0"/>
          </a:endParaRPr>
        </a:p>
      </cdr:txBody>
    </cdr:sp>
  </cdr:relSizeAnchor>
  <cdr:relSizeAnchor xmlns:cdr="http://schemas.openxmlformats.org/drawingml/2006/chartDrawing">
    <cdr:from>
      <cdr:x>0.34874</cdr:x>
      <cdr:y>0.8765</cdr:y>
    </cdr:from>
    <cdr:to>
      <cdr:x>0.57991</cdr:x>
      <cdr:y>0.90967</cdr:y>
    </cdr:to>
    <cdr:sp macro="" textlink="">
      <cdr:nvSpPr>
        <cdr:cNvPr id="10" name="Text Placeholder 20">
          <a:extLst xmlns:a="http://schemas.openxmlformats.org/drawingml/2006/main">
            <a:ext uri="{FF2B5EF4-FFF2-40B4-BE49-F238E27FC236}">
              <a16:creationId xmlns:a16="http://schemas.microsoft.com/office/drawing/2014/main" id="{663DAF01-6984-CB4A-B99D-82B17BFD12D6}"/>
            </a:ext>
          </a:extLst>
        </cdr:cNvPr>
        <cdr:cNvSpPr txBox="1">
          <a:spLocks xmlns:a="http://schemas.openxmlformats.org/drawingml/2006/main"/>
        </cdr:cNvSpPr>
      </cdr:nvSpPr>
      <cdr:spPr>
        <a:xfrm xmlns:a="http://schemas.openxmlformats.org/drawingml/2006/main">
          <a:off x="2276964" y="6011034"/>
          <a:ext cx="1509323" cy="227491"/>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marL="0" indent="0">
            <a:buNone/>
          </a:pPr>
          <a:r>
            <a:rPr lang="en-US" altLang="ko-KR" sz="1100" dirty="0">
              <a:solidFill>
                <a:schemeClr val="bg1"/>
              </a:solidFill>
              <a:latin typeface="Fira Sans Condensed" panose="020B0503050000020004" pitchFamily="34" charset="0"/>
              <a:cs typeface="Arial" pitchFamily="34" charset="0"/>
            </a:rPr>
            <a:t>Arrears on Utility Bills      </a:t>
          </a:r>
          <a:endParaRPr lang="ko-KR" altLang="en-US" sz="1100" dirty="0">
            <a:solidFill>
              <a:schemeClr val="bg1"/>
            </a:solidFill>
            <a:latin typeface="Fira Sans Condensed" panose="020B0503050000020004" pitchFamily="34" charset="0"/>
            <a:cs typeface="Arial" pitchFamily="34" charset="0"/>
          </a:endParaRPr>
        </a:p>
      </cdr:txBody>
    </cdr:sp>
  </cdr:relSizeAnchor>
  <cdr:relSizeAnchor xmlns:cdr="http://schemas.openxmlformats.org/drawingml/2006/chartDrawing">
    <cdr:from>
      <cdr:x>0.69257</cdr:x>
      <cdr:y>0.87487</cdr:y>
    </cdr:from>
    <cdr:to>
      <cdr:x>0.78046</cdr:x>
      <cdr:y>0.90804</cdr:y>
    </cdr:to>
    <cdr:sp macro="" textlink="">
      <cdr:nvSpPr>
        <cdr:cNvPr id="11" name="Text Placeholder 20">
          <a:extLst xmlns:a="http://schemas.openxmlformats.org/drawingml/2006/main">
            <a:ext uri="{FF2B5EF4-FFF2-40B4-BE49-F238E27FC236}">
              <a16:creationId xmlns:a16="http://schemas.microsoft.com/office/drawing/2014/main" id="{2DFB6712-33D6-8F48-B90D-FE7235DDAB02}"/>
            </a:ext>
          </a:extLst>
        </cdr:cNvPr>
        <cdr:cNvSpPr txBox="1">
          <a:spLocks xmlns:a="http://schemas.openxmlformats.org/drawingml/2006/main"/>
        </cdr:cNvSpPr>
      </cdr:nvSpPr>
      <cdr:spPr>
        <a:xfrm xmlns:a="http://schemas.openxmlformats.org/drawingml/2006/main">
          <a:off x="4521887" y="5999833"/>
          <a:ext cx="573865" cy="227491"/>
        </a:xfrm>
        <a:prstGeom xmlns:a="http://schemas.openxmlformats.org/drawingml/2006/main" prst="rect">
          <a:avLst/>
        </a:prstGeom>
      </cdr:spPr>
      <cdr:txBody>
        <a:bodyPr xmlns:a="http://schemas.openxmlformats.org/drawingml/2006/main"/>
        <a:lstStyle xmlns:a="http://schemas.openxmlformats.org/drawingml/2006/main">
          <a:defPPr>
            <a:defRPr lang="en-US"/>
          </a:defPPr>
          <a:lvl1pPr marL="0" algn="l" defTabSz="914286" rtl="0" eaLnBrk="1" latinLnBrk="0" hangingPunct="1">
            <a:defRPr sz="1800" kern="1200">
              <a:solidFill>
                <a:schemeClr val="tx1"/>
              </a:solidFill>
              <a:latin typeface="+mn-lt"/>
              <a:ea typeface="+mn-ea"/>
              <a:cs typeface="+mn-cs"/>
            </a:defRPr>
          </a:lvl1pPr>
          <a:lvl2pPr marL="457144" algn="l" defTabSz="914286" rtl="0" eaLnBrk="1" latinLnBrk="0" hangingPunct="1">
            <a:defRPr sz="1800" kern="1200">
              <a:solidFill>
                <a:schemeClr val="tx1"/>
              </a:solidFill>
              <a:latin typeface="+mn-lt"/>
              <a:ea typeface="+mn-ea"/>
              <a:cs typeface="+mn-cs"/>
            </a:defRPr>
          </a:lvl2pPr>
          <a:lvl3pPr marL="914286" algn="l" defTabSz="914286" rtl="0" eaLnBrk="1" latinLnBrk="0" hangingPunct="1">
            <a:defRPr sz="1800" kern="1200">
              <a:solidFill>
                <a:schemeClr val="tx1"/>
              </a:solidFill>
              <a:latin typeface="+mn-lt"/>
              <a:ea typeface="+mn-ea"/>
              <a:cs typeface="+mn-cs"/>
            </a:defRPr>
          </a:lvl3pPr>
          <a:lvl4pPr marL="1371429" algn="l" defTabSz="914286" rtl="0" eaLnBrk="1" latinLnBrk="0" hangingPunct="1">
            <a:defRPr sz="1800" kern="1200">
              <a:solidFill>
                <a:schemeClr val="tx1"/>
              </a:solidFill>
              <a:latin typeface="+mn-lt"/>
              <a:ea typeface="+mn-ea"/>
              <a:cs typeface="+mn-cs"/>
            </a:defRPr>
          </a:lvl4pPr>
          <a:lvl5pPr marL="1828571" algn="l" defTabSz="914286" rtl="0" eaLnBrk="1" latinLnBrk="0" hangingPunct="1">
            <a:defRPr sz="1800" kern="1200">
              <a:solidFill>
                <a:schemeClr val="tx1"/>
              </a:solidFill>
              <a:latin typeface="+mn-lt"/>
              <a:ea typeface="+mn-ea"/>
              <a:cs typeface="+mn-cs"/>
            </a:defRPr>
          </a:lvl5pPr>
          <a:lvl6pPr marL="2285715" algn="l" defTabSz="914286" rtl="0" eaLnBrk="1" latinLnBrk="0" hangingPunct="1">
            <a:defRPr sz="1800" kern="1200">
              <a:solidFill>
                <a:schemeClr val="tx1"/>
              </a:solidFill>
              <a:latin typeface="+mn-lt"/>
              <a:ea typeface="+mn-ea"/>
              <a:cs typeface="+mn-cs"/>
            </a:defRPr>
          </a:lvl6pPr>
          <a:lvl7pPr marL="2742857" algn="l" defTabSz="914286" rtl="0" eaLnBrk="1" latinLnBrk="0" hangingPunct="1">
            <a:defRPr sz="1800" kern="1200">
              <a:solidFill>
                <a:schemeClr val="tx1"/>
              </a:solidFill>
              <a:latin typeface="+mn-lt"/>
              <a:ea typeface="+mn-ea"/>
              <a:cs typeface="+mn-cs"/>
            </a:defRPr>
          </a:lvl7pPr>
          <a:lvl8pPr marL="3200000" algn="l" defTabSz="914286" rtl="0" eaLnBrk="1" latinLnBrk="0" hangingPunct="1">
            <a:defRPr sz="1800" kern="1200">
              <a:solidFill>
                <a:schemeClr val="tx1"/>
              </a:solidFill>
              <a:latin typeface="+mn-lt"/>
              <a:ea typeface="+mn-ea"/>
              <a:cs typeface="+mn-cs"/>
            </a:defRPr>
          </a:lvl8pPr>
          <a:lvl9pPr marL="3657144" algn="l" defTabSz="914286" rtl="0" eaLnBrk="1" latinLnBrk="0" hangingPunct="1">
            <a:defRPr sz="1800" kern="1200">
              <a:solidFill>
                <a:schemeClr val="tx1"/>
              </a:solidFill>
              <a:latin typeface="+mn-lt"/>
              <a:ea typeface="+mn-ea"/>
              <a:cs typeface="+mn-cs"/>
            </a:defRPr>
          </a:lvl9pPr>
        </a:lstStyle>
        <a:p xmlns:a="http://schemas.openxmlformats.org/drawingml/2006/main">
          <a:pPr marL="0" indent="0">
            <a:buNone/>
          </a:pPr>
          <a:r>
            <a:rPr lang="en-US" altLang="ko-KR" sz="1100" dirty="0">
              <a:solidFill>
                <a:schemeClr val="bg1"/>
              </a:solidFill>
              <a:latin typeface="Fira Sans Condensed" panose="020B0503050000020004" pitchFamily="34" charset="0"/>
              <a:cs typeface="Arial" pitchFamily="34" charset="0"/>
            </a:rPr>
            <a:t>10%</a:t>
          </a:r>
          <a:endParaRPr lang="ko-KR" altLang="en-US" sz="1100" dirty="0">
            <a:solidFill>
              <a:schemeClr val="bg1"/>
            </a:solidFill>
            <a:latin typeface="Fira Sans Condensed" panose="020B0503050000020004" pitchFamily="34" charset="0"/>
            <a:cs typeface="Arial"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106BAE1-9D62-4BE2-92F5-13516D7B16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0C3F7C2-615E-4315-8EAC-FA55AC98973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C69F105-A747-4149-8D18-634112D74862}" type="datetimeFigureOut">
              <a:rPr lang="en-US" smtClean="0"/>
              <a:t>10/21/20</a:t>
            </a:fld>
            <a:endParaRPr lang="en-US"/>
          </a:p>
        </p:txBody>
      </p:sp>
      <p:sp>
        <p:nvSpPr>
          <p:cNvPr id="4" name="Footer Placeholder 3">
            <a:extLst>
              <a:ext uri="{FF2B5EF4-FFF2-40B4-BE49-F238E27FC236}">
                <a16:creationId xmlns:a16="http://schemas.microsoft.com/office/drawing/2014/main" id="{34143403-C63A-4BA5-B6D3-425E92F0249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5A4DABD-501E-4B8E-B807-AC2FA85FB5F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8A0813-E8DC-4927-8006-DB2DC4539EE0}" type="slidenum">
              <a:rPr lang="en-US" smtClean="0"/>
              <a:t>‹#›</a:t>
            </a:fld>
            <a:endParaRPr lang="en-US"/>
          </a:p>
        </p:txBody>
      </p:sp>
    </p:spTree>
    <p:extLst>
      <p:ext uri="{BB962C8B-B14F-4D97-AF65-F5344CB8AC3E}">
        <p14:creationId xmlns:p14="http://schemas.microsoft.com/office/powerpoint/2010/main" val="40261664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F75DF4-DC00-BD46-A8F7-F4AD4318BC1C}" type="datetimeFigureOut">
              <a:rPr lang="en-GR" smtClean="0"/>
              <a:t>21/10/20</a:t>
            </a:fld>
            <a:endParaRPr lang="en-G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E6CE5E0-D8BD-5845-86D6-8499C0DA30AA}" type="slidenum">
              <a:rPr lang="en-GR" smtClean="0"/>
              <a:t>‹#›</a:t>
            </a:fld>
            <a:endParaRPr lang="en-GR"/>
          </a:p>
        </p:txBody>
      </p:sp>
    </p:spTree>
    <p:extLst>
      <p:ext uri="{BB962C8B-B14F-4D97-AF65-F5344CB8AC3E}">
        <p14:creationId xmlns:p14="http://schemas.microsoft.com/office/powerpoint/2010/main" val="7939931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kern="1200" dirty="0">
                <a:solidFill>
                  <a:schemeClr val="tx1"/>
                </a:solidFill>
                <a:effectLst/>
                <a:latin typeface="+mn-lt"/>
                <a:ea typeface="+mn-ea"/>
                <a:cs typeface="+mn-cs"/>
              </a:rPr>
              <a:t>ΟΝΟΜΑ ΕΠΙΘΕΤΟ</a:t>
            </a: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ΣΧΟΛΗ </a:t>
            </a:r>
            <a:r>
              <a:rPr lang="el-GR" sz="1200" kern="1200" dirty="0" err="1">
                <a:solidFill>
                  <a:schemeClr val="tx1"/>
                </a:solidFill>
                <a:effectLst/>
                <a:latin typeface="+mn-lt"/>
                <a:ea typeface="+mn-ea"/>
                <a:cs typeface="+mn-cs"/>
              </a:rPr>
              <a:t>ημμυ</a:t>
            </a:r>
            <a:r>
              <a:rPr lang="el-GR"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εμπ</a:t>
            </a:r>
            <a:endParaRPr lang="el-GR" sz="1200" kern="1200" dirty="0">
              <a:solidFill>
                <a:schemeClr val="tx1"/>
              </a:solidFill>
              <a:effectLst/>
              <a:latin typeface="+mn-lt"/>
              <a:ea typeface="+mn-ea"/>
              <a:cs typeface="+mn-cs"/>
            </a:endParaRP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ΤΙΤΛΟ ΔΙΠΛΩΜΑΤΙΚΗΣ</a:t>
            </a:r>
          </a:p>
          <a:p>
            <a:endParaRPr lang="el-GR" sz="1200" kern="1200" dirty="0">
              <a:solidFill>
                <a:schemeClr val="tx1"/>
              </a:solidFill>
              <a:effectLst/>
              <a:latin typeface="+mn-lt"/>
              <a:ea typeface="+mn-ea"/>
              <a:cs typeface="+mn-cs"/>
            </a:endParaRPr>
          </a:p>
          <a:p>
            <a:r>
              <a:rPr lang="el-GR" sz="1200" kern="1200" dirty="0">
                <a:solidFill>
                  <a:schemeClr val="tx1"/>
                </a:solidFill>
                <a:effectLst/>
                <a:latin typeface="+mn-lt"/>
                <a:ea typeface="+mn-ea"/>
                <a:cs typeface="+mn-cs"/>
              </a:rPr>
              <a:t>Τομέα Βιομηχανικών Διατάξεων και Συστημάτων Αποφάσεων </a:t>
            </a:r>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1</a:t>
            </a:fld>
            <a:endParaRPr lang="en-GR"/>
          </a:p>
        </p:txBody>
      </p:sp>
    </p:spTree>
    <p:extLst>
      <p:ext uri="{BB962C8B-B14F-4D97-AF65-F5344CB8AC3E}">
        <p14:creationId xmlns:p14="http://schemas.microsoft.com/office/powerpoint/2010/main" val="34094124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 Ωστόσο, ας ρίξουμε μια ματιά στην εφαρμογή ξεκινώντας από τη ΔΙΕΠΑΦΗ ΕΙΣΟΔΟΥ ή αλλιώς </a:t>
            </a:r>
            <a:r>
              <a:rPr lang="en-US" dirty="0"/>
              <a:t>Login User Interface</a:t>
            </a:r>
          </a:p>
          <a:p>
            <a:r>
              <a:rPr lang="en-US" dirty="0"/>
              <a:t>(click)</a:t>
            </a:r>
            <a:r>
              <a:rPr lang="el-GR" dirty="0"/>
              <a:t> </a:t>
            </a:r>
          </a:p>
          <a:p>
            <a:endParaRPr lang="el-GR" dirty="0"/>
          </a:p>
          <a:p>
            <a:r>
              <a:rPr lang="el-GR" dirty="0"/>
              <a:t> Το </a:t>
            </a:r>
            <a:r>
              <a:rPr lang="en-US" dirty="0" err="1"/>
              <a:t>SocialWatt</a:t>
            </a:r>
            <a:r>
              <a:rPr lang="en-US" dirty="0"/>
              <a:t> </a:t>
            </a:r>
            <a:r>
              <a:rPr lang="en-US" dirty="0" err="1"/>
              <a:t>Analyser</a:t>
            </a:r>
            <a:r>
              <a:rPr lang="en-US" dirty="0"/>
              <a:t> </a:t>
            </a:r>
            <a:r>
              <a:rPr lang="el-GR" dirty="0"/>
              <a:t>είναι μια </a:t>
            </a:r>
            <a:r>
              <a:rPr lang="en-GR" dirty="0"/>
              <a:t>Mobile responsive </a:t>
            </a:r>
            <a:r>
              <a:rPr lang="el-GR" dirty="0"/>
              <a:t>διαδικτυακή εφαρμογή. (</a:t>
            </a:r>
            <a:r>
              <a:rPr lang="en-US" dirty="0"/>
              <a:t>web app)</a:t>
            </a:r>
            <a:r>
              <a:rPr lang="el-GR" dirty="0"/>
              <a:t>,</a:t>
            </a:r>
          </a:p>
          <a:p>
            <a:endParaRPr lang="el-GR" dirty="0"/>
          </a:p>
          <a:p>
            <a:r>
              <a:rPr lang="el-GR" dirty="0"/>
              <a:t>Η πρόσβαση σε αυτή πραγματοποιείται μέσα από  </a:t>
            </a:r>
            <a:r>
              <a:rPr lang="el-GR" dirty="0" err="1"/>
              <a:t>φυλλομετρητή</a:t>
            </a:r>
            <a:r>
              <a:rPr lang="el-GR" dirty="0"/>
              <a:t> </a:t>
            </a:r>
            <a:r>
              <a:rPr lang="en-US" dirty="0"/>
              <a:t> </a:t>
            </a:r>
            <a:r>
              <a:rPr lang="el-GR" dirty="0"/>
              <a:t>ή αλλιώς </a:t>
            </a:r>
            <a:r>
              <a:rPr lang="en-US" dirty="0"/>
              <a:t>browser</a:t>
            </a:r>
            <a:endParaRPr lang="el-GR" dirty="0"/>
          </a:p>
          <a:p>
            <a:pPr marL="171450" indent="-171450">
              <a:buFontTx/>
              <a:buChar char="-"/>
            </a:pPr>
            <a:endParaRPr lang="en-US" dirty="0"/>
          </a:p>
          <a:p>
            <a:r>
              <a:rPr lang="el-GR" dirty="0"/>
              <a:t>- Κάθε χρήστης – π</a:t>
            </a:r>
            <a:r>
              <a:rPr lang="en-US" dirty="0" err="1"/>
              <a:t>ά</a:t>
            </a:r>
            <a:r>
              <a:rPr lang="el-GR" dirty="0" err="1"/>
              <a:t>ροχος</a:t>
            </a:r>
            <a:r>
              <a:rPr lang="el-GR" dirty="0"/>
              <a:t> ενέργειας έχει διαφορετικό λογαριασμό τον οποίο τον δημιουργούμε εμείς, οι διαχειριστές του προγράμματος</a:t>
            </a:r>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10</a:t>
            </a:fld>
            <a:endParaRPr lang="en-GR"/>
          </a:p>
        </p:txBody>
      </p:sp>
    </p:spTree>
    <p:extLst>
      <p:ext uri="{BB962C8B-B14F-4D97-AF65-F5344CB8AC3E}">
        <p14:creationId xmlns:p14="http://schemas.microsoft.com/office/powerpoint/2010/main" val="256226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l-GR" dirty="0"/>
              <a:t>Αφού πραγματοποιηθεί επιτυχής είσοδος, εμφανίζεται η </a:t>
            </a:r>
            <a:r>
              <a:rPr lang="el-GR" dirty="0" err="1"/>
              <a:t>διεπαφή</a:t>
            </a:r>
            <a:r>
              <a:rPr lang="el-GR" dirty="0"/>
              <a:t> της αρχικής σελίδας.</a:t>
            </a:r>
          </a:p>
          <a:p>
            <a:pPr marL="171450" indent="-171450">
              <a:buFontTx/>
              <a:buChar char="-"/>
            </a:pPr>
            <a:r>
              <a:rPr lang="el-GR" dirty="0"/>
              <a:t>Σε αυτό το βήμα, ο χρήστης μπορεί να επιλέξει μία από τις </a:t>
            </a:r>
            <a:r>
              <a:rPr lang="en-US" dirty="0"/>
              <a:t>8</a:t>
            </a:r>
            <a:r>
              <a:rPr lang="el-GR" dirty="0"/>
              <a:t> χώρες προς εξέταση καθώς και τη μέθοδο ανάλυσης. </a:t>
            </a:r>
          </a:p>
          <a:p>
            <a:pPr marL="171450" indent="-171450">
              <a:buFontTx/>
              <a:buChar char="-"/>
            </a:pPr>
            <a:r>
              <a:rPr lang="el-GR" dirty="0"/>
              <a:t>Μετά την επιλογή της μεθόδου, ο χρήστης χρειάζεται να επιλέξει το δείκτη μέτρησης ενεργειακής φτώχειας με τον οποίο θα πραγματοποιηθεί η ανάλυση των δεδομένων.</a:t>
            </a:r>
            <a:endParaRPr lang="en-US" dirty="0"/>
          </a:p>
          <a:p>
            <a:pPr marL="171450" indent="-171450">
              <a:buFontTx/>
              <a:buChar char="-"/>
            </a:pPr>
            <a:endParaRPr lang="en-US" dirty="0"/>
          </a:p>
          <a:p>
            <a:pPr marL="171450" indent="-171450">
              <a:buFontTx/>
              <a:buChar char="-"/>
            </a:pPr>
            <a:r>
              <a:rPr lang="en-US" dirty="0"/>
              <a:t>(click)</a:t>
            </a:r>
          </a:p>
          <a:p>
            <a:pPr marL="171450" indent="-171450">
              <a:buFontTx/>
              <a:buChar char="-"/>
            </a:pPr>
            <a:endParaRPr lang="el-GR" dirty="0"/>
          </a:p>
          <a:p>
            <a:pPr marL="171450" indent="-171450">
              <a:buFontTx/>
              <a:buChar char="-"/>
            </a:pPr>
            <a:r>
              <a:rPr lang="el-GR" dirty="0"/>
              <a:t>Αφού επιλέξει και το δείκτη, εμφανίζονται 2 επιπλέον καρτέλες, η μεσαία αποτελεί την καρτέλα ρύθμισης παραμέτρων ανάλυσης ενεργειακής φτώχειας βάσει δείκτη. Στη συγκεκριμένη περίπτωση, οι παράμετροι εισόδου για το δείκτη </a:t>
            </a:r>
            <a:r>
              <a:rPr lang="en-US" dirty="0"/>
              <a:t>Low Income High Cost </a:t>
            </a:r>
            <a:r>
              <a:rPr lang="el-GR" dirty="0"/>
              <a:t>είναι το εθνικό εισόδημα, εθνική γραμμή φτώχειας και ο  ετήσιος μέσος όρος εθνικών δαπανών για ενέργεια.</a:t>
            </a:r>
          </a:p>
          <a:p>
            <a:pPr marL="171450" indent="-171450">
              <a:buFontTx/>
              <a:buChar char="-"/>
            </a:pPr>
            <a:endParaRPr lang="el-G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Η 3</a:t>
            </a:r>
            <a:r>
              <a:rPr lang="el-GR" baseline="30000" dirty="0"/>
              <a:t>η</a:t>
            </a:r>
            <a:r>
              <a:rPr lang="el-GR" dirty="0"/>
              <a:t> καρτέλα δείχνει τη δομή των </a:t>
            </a:r>
            <a:r>
              <a:rPr lang="el-GR" dirty="0" err="1"/>
              <a:t>εισαγ</a:t>
            </a:r>
            <a:r>
              <a:rPr lang="en-US" dirty="0" err="1"/>
              <a:t>ό</a:t>
            </a:r>
            <a:r>
              <a:rPr lang="el-GR" dirty="0" err="1"/>
              <a:t>μενων</a:t>
            </a:r>
            <a:r>
              <a:rPr lang="el-GR" dirty="0"/>
              <a:t> δεδομένων με την οποία βρίσκεται σε πλήρη αντιστοιχία η επιλεγμένη μέθοδος προς ανάλυση ( εδώ </a:t>
            </a:r>
            <a:r>
              <a:rPr lang="en-US" dirty="0"/>
              <a:t>method 4)</a:t>
            </a:r>
          </a:p>
          <a:p>
            <a:pPr marL="171450" indent="-171450">
              <a:buFontTx/>
              <a:buChar char="-"/>
            </a:pPr>
            <a:endParaRPr lang="el-GR" dirty="0"/>
          </a:p>
          <a:p>
            <a:pPr marL="171450" indent="-171450">
              <a:buFontTx/>
              <a:buChar char="-"/>
            </a:pPr>
            <a:r>
              <a:rPr lang="en-US" dirty="0"/>
              <a:t>(click)</a:t>
            </a:r>
          </a:p>
          <a:p>
            <a:pPr marL="171450" indent="-171450">
              <a:buFontTx/>
              <a:buChar char="-"/>
            </a:pPr>
            <a:endParaRPr lang="el-GR" dirty="0"/>
          </a:p>
          <a:p>
            <a:pPr marL="171450" indent="-171450">
              <a:buFontTx/>
              <a:buChar char="-"/>
            </a:pPr>
            <a:r>
              <a:rPr lang="el-GR" dirty="0" err="1"/>
              <a:t>Εδ</a:t>
            </a:r>
            <a:r>
              <a:rPr lang="en-US" dirty="0" err="1"/>
              <a:t>ώ</a:t>
            </a:r>
            <a:r>
              <a:rPr lang="el-GR" dirty="0"/>
              <a:t> βλέπουμε τα δεδομένα εισόδου σε μορφή </a:t>
            </a:r>
            <a:r>
              <a:rPr lang="en-US" dirty="0"/>
              <a:t>.csv</a:t>
            </a:r>
            <a:r>
              <a:rPr lang="el-GR" dirty="0"/>
              <a:t>.</a:t>
            </a:r>
          </a:p>
          <a:p>
            <a:pPr marL="171450" indent="-171450">
              <a:buFontTx/>
              <a:buChar char="-"/>
            </a:pPr>
            <a:r>
              <a:rPr lang="el-GR" dirty="0"/>
              <a:t>Τα πρώτα είναι τα ενεργειακά δεδομένα (που περιέχουν τα βασικά προς ανάλυση όπως προαναφέραμε). Πρέπει οπωσδήποτε να υπάρχει πλήρης αντιστοιχία με την επιλεγμένη μέθοδο ανάλυσης ώστε η διαδικασία να προχωρήσει χωρίς σφάλματα.</a:t>
            </a:r>
            <a:br>
              <a:rPr lang="en-US" dirty="0"/>
            </a:br>
            <a:endParaRPr lang="el-GR" dirty="0"/>
          </a:p>
          <a:p>
            <a:pPr marL="171450" indent="-171450">
              <a:buFontTx/>
              <a:buChar char="-"/>
            </a:pPr>
            <a:r>
              <a:rPr lang="el-GR" dirty="0"/>
              <a:t>Εισοδηματικά δεδομένα</a:t>
            </a:r>
            <a:r>
              <a:rPr lang="en-US" dirty="0"/>
              <a:t>: </a:t>
            </a:r>
            <a:r>
              <a:rPr lang="el-GR" dirty="0"/>
              <a:t>Με βάση την επιλεγμένη χώρα προς μελέτη, ο χρήστης</a:t>
            </a:r>
            <a:r>
              <a:rPr lang="en-US" dirty="0"/>
              <a:t>, </a:t>
            </a:r>
            <a:r>
              <a:rPr lang="el-GR" dirty="0"/>
              <a:t>δηλαδή ο </a:t>
            </a:r>
            <a:r>
              <a:rPr lang="el-GR" dirty="0" err="1"/>
              <a:t>πάροχος</a:t>
            </a:r>
            <a:r>
              <a:rPr lang="el-GR" dirty="0"/>
              <a:t> ενέργειας μπορεί να πραγματοποιήσει πιο λεπτομερή – ακριβή ανάλυση παρέχοντας ετήσια μέσα εισοδήματα σε επίπεδο που επιθυμεί (δήμο, περιφέρεια, νομό). Το αρχείο των εισοδηματικών δεδομένων που θα εισάγει, δύναται η </a:t>
            </a:r>
            <a:r>
              <a:rPr lang="el-GR" dirty="0" err="1"/>
              <a:t>δηνατότητα</a:t>
            </a:r>
            <a:r>
              <a:rPr lang="el-GR" dirty="0"/>
              <a:t> λήψης του από το εργαλείο.</a:t>
            </a:r>
            <a:br>
              <a:rPr lang="el-GR" dirty="0"/>
            </a:br>
            <a:br>
              <a:rPr lang="el-GR" dirty="0"/>
            </a:br>
            <a:r>
              <a:rPr lang="el-GR" dirty="0"/>
              <a:t>Με τον τρόπο αυτό παρακάμπτει τη χρήση του εθνικού εισοδήματος που ορίζεται (και μπορεί να </a:t>
            </a:r>
            <a:r>
              <a:rPr lang="el-GR" dirty="0" err="1"/>
              <a:t>παραμετροποιηθεί</a:t>
            </a:r>
            <a:r>
              <a:rPr lang="el-GR" dirty="0"/>
              <a:t>) στην καρτέλα παραμέτρων ανάλυσης.</a:t>
            </a:r>
            <a:br>
              <a:rPr lang="el-GR" dirty="0"/>
            </a:br>
            <a:br>
              <a:rPr lang="el-GR" dirty="0"/>
            </a:br>
            <a:r>
              <a:rPr lang="el-GR" dirty="0"/>
              <a:t>Για παράδειγμα, ας δούμε το αρχείο εισοδημάτων για την Ελλάδα, που παρέχεται από το εργαλείο σε επίπεδο δήμων (τα νούμερα στη φωτογραφία είναι εντελώς τυχαία).</a:t>
            </a:r>
          </a:p>
          <a:p>
            <a:pPr marL="171450" indent="-171450">
              <a:buFontTx/>
              <a:buChar char="-"/>
            </a:pPr>
            <a:br>
              <a:rPr lang="el-GR" dirty="0"/>
            </a:br>
            <a:r>
              <a:rPr lang="el-GR" dirty="0"/>
              <a:t>κλικ</a:t>
            </a:r>
          </a:p>
          <a:p>
            <a:pPr marL="171450" indent="-171450">
              <a:buFontTx/>
              <a:buChar char="-"/>
            </a:pPr>
            <a:endParaRPr lang="el-GR" dirty="0"/>
          </a:p>
          <a:p>
            <a:pPr marL="171450" indent="-171450">
              <a:buFontTx/>
              <a:buChar char="-"/>
            </a:pPr>
            <a:r>
              <a:rPr lang="el-GR" dirty="0"/>
              <a:t>Σύντομα</a:t>
            </a:r>
            <a:r>
              <a:rPr lang="en-US" dirty="0"/>
              <a:t>:</a:t>
            </a:r>
            <a:br>
              <a:rPr lang="el-GR" dirty="0"/>
            </a:br>
            <a:r>
              <a:rPr lang="el-GR" dirty="0"/>
              <a:t>Για το δήμο Αγ. Δημητρίου θα χρησιμοποιηθεί το μέσο ετήσιο εισόδημα των 13123 ευρώ,</a:t>
            </a:r>
            <a:br>
              <a:rPr lang="el-GR" dirty="0"/>
            </a:br>
            <a:r>
              <a:rPr lang="el-GR" dirty="0"/>
              <a:t>δηλαδή κάθε νοικοκυριό που ανήκει στο δήμο Αγ. Δημητρίου, θα εξετάζεται με βάση αυτό το εισόδημα με σκοπό την αναγνώρισή του ως ενεργειακά φτωχό.</a:t>
            </a:r>
            <a:endParaRPr lang="en-US" dirty="0"/>
          </a:p>
          <a:p>
            <a:pPr marL="171450" indent="-171450">
              <a:buFontTx/>
              <a:buChar char="-"/>
            </a:pPr>
            <a:br>
              <a:rPr lang="el-GR" dirty="0"/>
            </a:br>
            <a:r>
              <a:rPr lang="el-GR" dirty="0"/>
              <a:t>Όποιος δήμος έχει κενή τιμή (όπως φαίνεται στη φωτογραφία), τότε αυτόματα του αντιστοιχίζεται το εθνικό ετήσιο εισόδημα που βρίσκεται στη δεύτερη καρτέλα (καρτέλα παραμέτρων, εδώ 24000 ευρώ).</a:t>
            </a:r>
          </a:p>
        </p:txBody>
      </p:sp>
      <p:sp>
        <p:nvSpPr>
          <p:cNvPr id="4" name="Slide Number Placeholder 3"/>
          <p:cNvSpPr>
            <a:spLocks noGrp="1"/>
          </p:cNvSpPr>
          <p:nvPr>
            <p:ph type="sldNum" sz="quarter" idx="5"/>
          </p:nvPr>
        </p:nvSpPr>
        <p:spPr/>
        <p:txBody>
          <a:bodyPr/>
          <a:lstStyle/>
          <a:p>
            <a:fld id="{3E6CE5E0-D8BD-5845-86D6-8499C0DA30AA}" type="slidenum">
              <a:rPr lang="en-GR" smtClean="0"/>
              <a:t>11</a:t>
            </a:fld>
            <a:endParaRPr lang="en-GR"/>
          </a:p>
        </p:txBody>
      </p:sp>
    </p:spTree>
    <p:extLst>
      <p:ext uri="{BB962C8B-B14F-4D97-AF65-F5344CB8AC3E}">
        <p14:creationId xmlns:p14="http://schemas.microsoft.com/office/powerpoint/2010/main" val="33739027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Προχωράμε σε ένα ενδεικτικό παράδειγμα χρήσης του εργαλείου. </a:t>
            </a:r>
            <a:endParaRPr lang="en-US" dirty="0"/>
          </a:p>
          <a:p>
            <a:endParaRPr lang="el-GR" dirty="0"/>
          </a:p>
          <a:p>
            <a:r>
              <a:rPr lang="el-GR" dirty="0"/>
              <a:t>Χώρα </a:t>
            </a:r>
            <a:r>
              <a:rPr lang="en-US" dirty="0"/>
              <a:t>: </a:t>
            </a:r>
            <a:r>
              <a:rPr lang="el-GR" dirty="0"/>
              <a:t>Γαλλία</a:t>
            </a:r>
          </a:p>
          <a:p>
            <a:r>
              <a:rPr lang="el-GR" dirty="0"/>
              <a:t>Μέθοδος ανάλυσης</a:t>
            </a:r>
            <a:r>
              <a:rPr lang="en-US" dirty="0"/>
              <a:t>: 7</a:t>
            </a:r>
          </a:p>
          <a:p>
            <a:r>
              <a:rPr lang="el-GR" dirty="0"/>
              <a:t>Δε</a:t>
            </a:r>
            <a:r>
              <a:rPr lang="en-US" dirty="0" err="1"/>
              <a:t>ί</a:t>
            </a:r>
            <a:r>
              <a:rPr lang="el-GR" dirty="0" err="1"/>
              <a:t>κτης</a:t>
            </a:r>
            <a:r>
              <a:rPr lang="el-GR" dirty="0"/>
              <a:t> μέτρησης </a:t>
            </a:r>
            <a:r>
              <a:rPr lang="en-US" dirty="0" err="1"/>
              <a:t>SocialWatt</a:t>
            </a:r>
            <a:r>
              <a:rPr lang="en-US" dirty="0"/>
              <a:t> Indicator</a:t>
            </a:r>
            <a:endParaRPr lang="el-GR" dirty="0"/>
          </a:p>
        </p:txBody>
      </p:sp>
      <p:sp>
        <p:nvSpPr>
          <p:cNvPr id="4" name="Slide Number Placeholder 3"/>
          <p:cNvSpPr>
            <a:spLocks noGrp="1"/>
          </p:cNvSpPr>
          <p:nvPr>
            <p:ph type="sldNum" sz="quarter" idx="5"/>
          </p:nvPr>
        </p:nvSpPr>
        <p:spPr/>
        <p:txBody>
          <a:bodyPr/>
          <a:lstStyle/>
          <a:p>
            <a:fld id="{3E6CE5E0-D8BD-5845-86D6-8499C0DA30AA}" type="slidenum">
              <a:rPr lang="en-GR" smtClean="0"/>
              <a:t>12</a:t>
            </a:fld>
            <a:endParaRPr lang="en-GR"/>
          </a:p>
        </p:txBody>
      </p:sp>
    </p:spTree>
    <p:extLst>
      <p:ext uri="{BB962C8B-B14F-4D97-AF65-F5344CB8AC3E}">
        <p14:creationId xmlns:p14="http://schemas.microsoft.com/office/powerpoint/2010/main" val="33525882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SocialWatt</a:t>
            </a:r>
            <a:r>
              <a:rPr lang="en-US" dirty="0"/>
              <a:t> Indicator:</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Οι τιμές των παραμέτρων εισόδων είναι τυχαίες.</a:t>
            </a:r>
            <a:endParaRPr lang="en-GR" dirty="0"/>
          </a:p>
          <a:p>
            <a:endParaRPr lang="el-GR" dirty="0"/>
          </a:p>
          <a:p>
            <a:r>
              <a:rPr lang="el-GR" dirty="0"/>
              <a:t>Μας δίνει 3 κατηγορίες αποτελεσμάτων</a:t>
            </a:r>
            <a:r>
              <a:rPr lang="en-US" dirty="0"/>
              <a:t>:</a:t>
            </a:r>
          </a:p>
          <a:p>
            <a:pPr marL="171450" indent="-171450">
              <a:buFontTx/>
              <a:buChar char="-"/>
            </a:pPr>
            <a:r>
              <a:rPr lang="el-GR" dirty="0" err="1"/>
              <a:t>Ενεργειακ</a:t>
            </a:r>
            <a:r>
              <a:rPr lang="en-US" dirty="0" err="1"/>
              <a:t>ά</a:t>
            </a:r>
            <a:r>
              <a:rPr lang="el-GR" dirty="0"/>
              <a:t> φτωχοί</a:t>
            </a:r>
          </a:p>
          <a:p>
            <a:pPr marL="171450" indent="-171450">
              <a:buFontTx/>
              <a:buChar char="-"/>
            </a:pPr>
            <a:r>
              <a:rPr lang="el-GR" dirty="0"/>
              <a:t>Μη ενεργειακά φτωχοί</a:t>
            </a:r>
          </a:p>
          <a:p>
            <a:pPr marL="171450" indent="-171450">
              <a:buFontTx/>
              <a:buChar char="-"/>
            </a:pPr>
            <a:r>
              <a:rPr lang="el-GR" dirty="0"/>
              <a:t>Στο όριο της ενεργειακής φτώχειας</a:t>
            </a:r>
            <a:endParaRPr lang="en-GR" dirty="0"/>
          </a:p>
          <a:p>
            <a:pPr marL="171450" indent="-171450">
              <a:buFontTx/>
              <a:buChar char="-"/>
            </a:pPr>
            <a:endParaRPr lang="en-GR" dirty="0">
              <a:latin typeface="Fira Sans Condensed Medium" panose="020B0603050000020004" pitchFamily="34" charset="0"/>
            </a:endParaRPr>
          </a:p>
        </p:txBody>
      </p:sp>
      <p:sp>
        <p:nvSpPr>
          <p:cNvPr id="4" name="Slide Number Placeholder 3"/>
          <p:cNvSpPr>
            <a:spLocks noGrp="1"/>
          </p:cNvSpPr>
          <p:nvPr>
            <p:ph type="sldNum" sz="quarter" idx="5"/>
          </p:nvPr>
        </p:nvSpPr>
        <p:spPr/>
        <p:txBody>
          <a:bodyPr/>
          <a:lstStyle/>
          <a:p>
            <a:fld id="{3E6CE5E0-D8BD-5845-86D6-8499C0DA30AA}" type="slidenum">
              <a:rPr lang="en-GR" smtClean="0"/>
              <a:t>13</a:t>
            </a:fld>
            <a:endParaRPr lang="en-GR"/>
          </a:p>
        </p:txBody>
      </p:sp>
    </p:spTree>
    <p:extLst>
      <p:ext uri="{BB962C8B-B14F-4D97-AF65-F5344CB8AC3E}">
        <p14:creationId xmlns:p14="http://schemas.microsoft.com/office/powerpoint/2010/main" val="397566839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βλέπουμε τις τιμές των παραμέτρων της καρτ</a:t>
            </a:r>
            <a:r>
              <a:rPr lang="en-US" dirty="0" err="1"/>
              <a:t>έ</a:t>
            </a:r>
            <a:r>
              <a:rPr lang="el-GR" dirty="0" err="1"/>
              <a:t>λας</a:t>
            </a:r>
            <a:r>
              <a:rPr lang="el-GR" dirty="0"/>
              <a:t> ρύθμισης παραμέτρων για το δείκτη </a:t>
            </a:r>
            <a:r>
              <a:rPr lang="en-US" dirty="0" err="1"/>
              <a:t>Socialwatt</a:t>
            </a:r>
            <a:r>
              <a:rPr lang="en-US" dirty="0"/>
              <a:t> Indicator</a:t>
            </a:r>
            <a:endParaRPr lang="el-GR" dirty="0"/>
          </a:p>
          <a:p>
            <a:r>
              <a:rPr lang="el-GR" dirty="0"/>
              <a:t>Τα νούμερα στην είναι τυχαία.</a:t>
            </a:r>
            <a:endParaRPr lang="en-US" dirty="0"/>
          </a:p>
          <a:p>
            <a:endParaRPr lang="en-US" dirty="0"/>
          </a:p>
          <a:p>
            <a:pPr marL="171450" indent="-171450">
              <a:buFontTx/>
              <a:buChar char="-"/>
            </a:pPr>
            <a:endParaRPr lang="en-GR" dirty="0">
              <a:latin typeface="Fira Sans Condensed Medium" panose="020B0603050000020004" pitchFamily="34" charset="0"/>
            </a:endParaRPr>
          </a:p>
        </p:txBody>
      </p:sp>
      <p:sp>
        <p:nvSpPr>
          <p:cNvPr id="4" name="Slide Number Placeholder 3"/>
          <p:cNvSpPr>
            <a:spLocks noGrp="1"/>
          </p:cNvSpPr>
          <p:nvPr>
            <p:ph type="sldNum" sz="quarter" idx="5"/>
          </p:nvPr>
        </p:nvSpPr>
        <p:spPr/>
        <p:txBody>
          <a:bodyPr/>
          <a:lstStyle/>
          <a:p>
            <a:fld id="{3E6CE5E0-D8BD-5845-86D6-8499C0DA30AA}" type="slidenum">
              <a:rPr lang="en-GR" smtClean="0"/>
              <a:t>14</a:t>
            </a:fld>
            <a:endParaRPr lang="en-GR"/>
          </a:p>
        </p:txBody>
      </p:sp>
    </p:spTree>
    <p:extLst>
      <p:ext uri="{BB962C8B-B14F-4D97-AF65-F5344CB8AC3E}">
        <p14:creationId xmlns:p14="http://schemas.microsoft.com/office/powerpoint/2010/main" val="18483670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SocialWatt</a:t>
            </a:r>
            <a:r>
              <a:rPr lang="en-US" dirty="0"/>
              <a:t> Indicator</a:t>
            </a:r>
            <a:r>
              <a:rPr lang="el-GR" dirty="0"/>
              <a:t> μας δίνει 3 κατηγορίες αποτελεσμάτων</a:t>
            </a:r>
            <a:r>
              <a:rPr lang="en-US" dirty="0"/>
              <a:t>:</a:t>
            </a:r>
          </a:p>
          <a:p>
            <a:pPr marL="171450" indent="-171450">
              <a:buFontTx/>
              <a:buChar char="-"/>
            </a:pPr>
            <a:r>
              <a:rPr lang="el-GR" dirty="0" err="1"/>
              <a:t>Ενεργειακ</a:t>
            </a:r>
            <a:r>
              <a:rPr lang="en-US" dirty="0" err="1"/>
              <a:t>ά</a:t>
            </a:r>
            <a:r>
              <a:rPr lang="el-GR" dirty="0"/>
              <a:t> φτωχοί</a:t>
            </a:r>
          </a:p>
          <a:p>
            <a:pPr marL="171450" indent="-171450">
              <a:buFontTx/>
              <a:buChar char="-"/>
            </a:pPr>
            <a:r>
              <a:rPr lang="el-GR" dirty="0"/>
              <a:t>Μη ενεργειακά φτωχοί</a:t>
            </a:r>
          </a:p>
          <a:p>
            <a:pPr marL="171450" indent="-171450">
              <a:buFontTx/>
              <a:buChar char="-"/>
            </a:pPr>
            <a:r>
              <a:rPr lang="el-GR" dirty="0"/>
              <a:t>Στο όριο της ενεργειακής φτώχειας</a:t>
            </a:r>
            <a:endParaRPr lang="en-GR" dirty="0"/>
          </a:p>
          <a:p>
            <a:pPr marL="171450" indent="-171450">
              <a:buFontTx/>
              <a:buChar char="-"/>
            </a:pPr>
            <a:endParaRPr lang="el-GR" dirty="0"/>
          </a:p>
          <a:p>
            <a:pPr marL="171450" indent="-171450">
              <a:buFontTx/>
              <a:buChar char="-"/>
            </a:pPr>
            <a:endParaRPr lang="el-GR" dirty="0"/>
          </a:p>
          <a:p>
            <a:pPr marL="171450" indent="-171450">
              <a:buFontTx/>
              <a:buChar char="-"/>
            </a:pPr>
            <a:r>
              <a:rPr lang="el-GR" dirty="0"/>
              <a:t>44 συνολικά πελάτες στο αρχείο των </a:t>
            </a:r>
            <a:r>
              <a:rPr lang="el-GR" dirty="0" err="1"/>
              <a:t>δεδομέν</a:t>
            </a:r>
            <a:endParaRPr lang="en-US" dirty="0"/>
          </a:p>
          <a:p>
            <a:pPr marL="171450" indent="-171450">
              <a:buFontTx/>
              <a:buChar char="-"/>
            </a:pPr>
            <a:endParaRPr lang="en-US" dirty="0"/>
          </a:p>
          <a:p>
            <a:pPr marL="171450" indent="-171450">
              <a:buFontTx/>
              <a:buChar char="-"/>
            </a:pPr>
            <a:endParaRPr lang="en-US"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t>13.6% (6 πελάτες) ενεργειακά φτωχοί</a:t>
            </a:r>
          </a:p>
          <a:p>
            <a:pPr marL="171450" indent="-171450">
              <a:buFontTx/>
              <a:buChar char="-"/>
            </a:pPr>
            <a:endParaRPr lang="el-GR" dirty="0"/>
          </a:p>
          <a:p>
            <a:pPr marL="171450" indent="-171450">
              <a:buFontTx/>
              <a:buChar char="-"/>
            </a:pPr>
            <a:r>
              <a:rPr lang="el-GR" dirty="0"/>
              <a:t>52.3% (23 πελάτες) στο όριο της φτώχειας (δηλαδή   </a:t>
            </a:r>
            <a:r>
              <a:rPr lang="en-US" dirty="0" err="1"/>
              <a:t>hei_min</a:t>
            </a:r>
            <a:r>
              <a:rPr lang="en-US" dirty="0"/>
              <a:t>&lt;</a:t>
            </a:r>
            <a:r>
              <a:rPr lang="en-GB" dirty="0"/>
              <a:t>(</a:t>
            </a:r>
            <a:r>
              <a:rPr lang="en-GB" dirty="0" err="1"/>
              <a:t>annual_cost</a:t>
            </a:r>
            <a:r>
              <a:rPr lang="en-GB" dirty="0"/>
              <a:t> / income) * </a:t>
            </a:r>
            <a:r>
              <a:rPr lang="en-GB" sz="1200" kern="1200" dirty="0">
                <a:solidFill>
                  <a:schemeClr val="tx1"/>
                </a:solidFill>
                <a:effectLst/>
                <a:latin typeface="+mn-lt"/>
                <a:ea typeface="+mn-ea"/>
                <a:cs typeface="+mn-cs"/>
              </a:rPr>
              <a:t>100&lt;</a:t>
            </a:r>
            <a:r>
              <a:rPr lang="en-GB" sz="1200" kern="1200" dirty="0" err="1">
                <a:solidFill>
                  <a:schemeClr val="tx1"/>
                </a:solidFill>
                <a:effectLst/>
                <a:latin typeface="+mn-lt"/>
                <a:ea typeface="+mn-ea"/>
                <a:cs typeface="+mn-cs"/>
              </a:rPr>
              <a:t>hei_max</a:t>
            </a:r>
            <a:r>
              <a:rPr lang="en-GB" sz="1200" kern="1200" dirty="0">
                <a:solidFill>
                  <a:schemeClr val="tx1"/>
                </a:solidFill>
                <a:effectLst/>
                <a:latin typeface="+mn-lt"/>
                <a:ea typeface="+mn-ea"/>
                <a:cs typeface="+mn-cs"/>
              </a:rPr>
              <a:t>)</a:t>
            </a:r>
            <a:endParaRPr lang="el-GR" dirty="0"/>
          </a:p>
          <a:p>
            <a:pPr marL="171450" indent="-171450">
              <a:buFontTx/>
              <a:buChar char="-"/>
            </a:pPr>
            <a:r>
              <a:rPr lang="el-GR" dirty="0"/>
              <a:t>34.1% (15 πελάτες) μη ενεργειακά φτωχοί</a:t>
            </a:r>
          </a:p>
        </p:txBody>
      </p:sp>
      <p:sp>
        <p:nvSpPr>
          <p:cNvPr id="4" name="Slide Number Placeholder 3"/>
          <p:cNvSpPr>
            <a:spLocks noGrp="1"/>
          </p:cNvSpPr>
          <p:nvPr>
            <p:ph type="sldNum" sz="quarter" idx="5"/>
          </p:nvPr>
        </p:nvSpPr>
        <p:spPr/>
        <p:txBody>
          <a:bodyPr/>
          <a:lstStyle/>
          <a:p>
            <a:fld id="{3E6CE5E0-D8BD-5845-86D6-8499C0DA30AA}" type="slidenum">
              <a:rPr lang="en-GR" smtClean="0"/>
              <a:t>15</a:t>
            </a:fld>
            <a:endParaRPr lang="en-GR"/>
          </a:p>
        </p:txBody>
      </p:sp>
    </p:spTree>
    <p:extLst>
      <p:ext uri="{BB962C8B-B14F-4D97-AF65-F5344CB8AC3E}">
        <p14:creationId xmlns:p14="http://schemas.microsoft.com/office/powerpoint/2010/main" val="388729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ΠΕΡΙΣΣΟΤΕΡΗ ΠΛΗΡΟΦΟΡΙΑ!!!</a:t>
            </a:r>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17</a:t>
            </a:fld>
            <a:endParaRPr lang="en-GR"/>
          </a:p>
        </p:txBody>
      </p:sp>
    </p:spTree>
    <p:extLst>
      <p:ext uri="{BB962C8B-B14F-4D97-AF65-F5344CB8AC3E}">
        <p14:creationId xmlns:p14="http://schemas.microsoft.com/office/powerpoint/2010/main" val="131253121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ΤΕΧΝΙΚΗ ΔΟΜΗ ΕΡΓΑΛΕΙΟΥ</a:t>
            </a:r>
            <a:endParaRPr lang="en-US" dirty="0"/>
          </a:p>
          <a:p>
            <a:endParaRPr lang="en-US" dirty="0"/>
          </a:p>
          <a:p>
            <a:r>
              <a:rPr lang="el-GR" dirty="0"/>
              <a:t>Το εργαλείο μπορεί να βρίσκεται είτε σε έναν κεντρικό διακομιστή - </a:t>
            </a:r>
            <a:r>
              <a:rPr lang="en-US" dirty="0"/>
              <a:t>server </a:t>
            </a:r>
            <a:r>
              <a:rPr lang="el-GR" dirty="0"/>
              <a:t>(όπως είναι τώρα στο πολυτεχνείο</a:t>
            </a:r>
            <a:r>
              <a:rPr lang="en-US" dirty="0"/>
              <a:t> </a:t>
            </a:r>
            <a:r>
              <a:rPr lang="el-GR" dirty="0"/>
              <a:t>για </a:t>
            </a:r>
            <a:r>
              <a:rPr lang="en-US" dirty="0"/>
              <a:t>testing</a:t>
            </a:r>
            <a:r>
              <a:rPr lang="el-GR" dirty="0"/>
              <a:t>), και οι </a:t>
            </a:r>
            <a:r>
              <a:rPr lang="el-GR" dirty="0" err="1"/>
              <a:t>πάροχοι</a:t>
            </a:r>
            <a:r>
              <a:rPr lang="el-GR" dirty="0"/>
              <a:t> ενέργειας που έχουν πρόσβαση να πραγματοποιούν αναλύσεις ανεξάρτητα ο ένας από τον άλλον, είτε να βρίσκεται εσωτερικά σε κάθε εταιρία και πολλοί χρήστες – υπάλληλοί της να πραγματοποιούν αναλύσεις πάλι ανεξάρτητα ο ένας από τον άλλον, είτε να τρέχει τοπικά σε κάθε υπολογιστή.</a:t>
            </a:r>
          </a:p>
          <a:p>
            <a:endParaRPr lang="el-GR" dirty="0"/>
          </a:p>
          <a:p>
            <a:r>
              <a:rPr lang="el-GR" dirty="0"/>
              <a:t>Ανάλογα με τον όγκο των εισαγόμενων δεδομένων έχει καθοριστεί τρόπος λειτουργίας ώστε γίνεται η βέλτιστη διαχείριση χρονικού και υπολογιστικού κόστους.</a:t>
            </a:r>
          </a:p>
          <a:p>
            <a:endParaRPr lang="el-GR" dirty="0"/>
          </a:p>
          <a:p>
            <a:r>
              <a:rPr lang="el-GR" dirty="0"/>
              <a:t>Αν τα δεδομένα είναι μικρά σε μέγεθος, τότε αποθηκεύονται στην προσωρινή μνήμη του </a:t>
            </a:r>
            <a:r>
              <a:rPr lang="en-US" dirty="0"/>
              <a:t>Django </a:t>
            </a:r>
            <a:r>
              <a:rPr lang="el-GR" dirty="0"/>
              <a:t>(</a:t>
            </a:r>
            <a:r>
              <a:rPr lang="en-US" dirty="0"/>
              <a:t>framework</a:t>
            </a:r>
            <a:r>
              <a:rPr lang="el-GR" dirty="0"/>
              <a:t> πάνω στο οποίο βασίστηκε το εργαλείο)</a:t>
            </a:r>
            <a:r>
              <a:rPr lang="en-US" dirty="0"/>
              <a:t>,</a:t>
            </a:r>
            <a:r>
              <a:rPr lang="el-GR" dirty="0"/>
              <a:t> αλλιώς αποθηκεύονται σε βάση δεδομένων, και αφού πραγματοποιηθεί η ανάλυση διαγράφονται.</a:t>
            </a:r>
          </a:p>
          <a:p>
            <a:endParaRPr lang="el-GR" dirty="0"/>
          </a:p>
          <a:p>
            <a:r>
              <a:rPr lang="el-GR" dirty="0"/>
              <a:t>Με τον </a:t>
            </a:r>
            <a:r>
              <a:rPr lang="el-GR" dirty="0" err="1"/>
              <a:t>τροόπο</a:t>
            </a:r>
            <a:r>
              <a:rPr lang="el-GR" dirty="0"/>
              <a:t> αυτό εξασφαλίζεται η δυνατότητα Ταυτόχρονων πολλαπλών εκτελέσεων!</a:t>
            </a:r>
          </a:p>
          <a:p>
            <a:endParaRPr lang="el-GR" dirty="0"/>
          </a:p>
          <a:p>
            <a:endParaRPr lang="el-GR" dirty="0"/>
          </a:p>
          <a:p>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19</a:t>
            </a:fld>
            <a:endParaRPr lang="en-GR"/>
          </a:p>
        </p:txBody>
      </p:sp>
    </p:spTree>
    <p:extLst>
      <p:ext uri="{BB962C8B-B14F-4D97-AF65-F5344CB8AC3E}">
        <p14:creationId xmlns:p14="http://schemas.microsoft.com/office/powerpoint/2010/main" val="3741642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l-GR" dirty="0"/>
              <a:t>Τώρα ας δούμε μια μελέτη περίπτωσης για τη χώρα μας, με πραγματικά δεδομένα του </a:t>
            </a:r>
            <a:r>
              <a:rPr lang="el-GR" dirty="0" err="1"/>
              <a:t>παρόχου</a:t>
            </a:r>
            <a:r>
              <a:rPr lang="el-GR" dirty="0"/>
              <a:t> ηλεκτρικής ενέργειας – ΔΕΗ.</a:t>
            </a:r>
          </a:p>
          <a:p>
            <a:endParaRPr lang="el-GR" dirty="0"/>
          </a:p>
          <a:p>
            <a:r>
              <a:rPr lang="el-GR" dirty="0" err="1"/>
              <a:t>Γιατ</a:t>
            </a:r>
            <a:r>
              <a:rPr lang="en-GR" dirty="0"/>
              <a:t>ί</a:t>
            </a:r>
            <a:r>
              <a:rPr lang="el-GR" dirty="0"/>
              <a:t> οι άλλοι απέχουν τόσο πολύ</a:t>
            </a:r>
            <a:r>
              <a:rPr lang="en-US" dirty="0"/>
              <a:t>;</a:t>
            </a:r>
          </a:p>
          <a:p>
            <a:endParaRPr lang="el-GR" dirty="0">
              <a:sym typeface="Wingdings" pitchFamily="2"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ym typeface="Wingdings" pitchFamily="2" charset="2"/>
              </a:rPr>
              <a:t>Μ/2 (</a:t>
            </a:r>
            <a:r>
              <a:rPr lang="en-GB" sz="1200" kern="1200" dirty="0">
                <a:solidFill>
                  <a:schemeClr val="tx1"/>
                </a:solidFill>
                <a:effectLst/>
                <a:latin typeface="+mn-lt"/>
                <a:ea typeface="+mn-ea"/>
                <a:cs typeface="+mn-cs"/>
              </a:rPr>
              <a:t>Low Absolute Energy Expenditure</a:t>
            </a:r>
            <a:r>
              <a:rPr lang="el-GR" sz="1200" kern="1200" dirty="0">
                <a:solidFill>
                  <a:schemeClr val="tx1"/>
                </a:solidFill>
                <a:effectLst/>
                <a:latin typeface="+mn-lt"/>
                <a:ea typeface="+mn-ea"/>
                <a:cs typeface="+mn-cs"/>
              </a:rPr>
              <a:t> )</a:t>
            </a:r>
            <a:r>
              <a:rPr lang="el-GR" dirty="0">
                <a:sym typeface="Wingdings" pitchFamily="2" charset="2"/>
              </a:rPr>
              <a:t> </a:t>
            </a:r>
            <a:r>
              <a:rPr lang="en-US" dirty="0">
                <a:sym typeface="Wingdings" pitchFamily="2" charset="2"/>
              </a:rPr>
              <a:t>+ </a:t>
            </a:r>
            <a:r>
              <a:rPr lang="en-US" dirty="0" err="1">
                <a:sym typeface="Wingdings" pitchFamily="2" charset="2"/>
              </a:rPr>
              <a:t>SocialWatt</a:t>
            </a:r>
            <a:r>
              <a:rPr lang="el-GR" dirty="0">
                <a:sym typeface="Wingdings" pitchFamily="2" charset="2"/>
              </a:rPr>
              <a:t> είναι πιο κοντά στα πραγματικά αποτελέσματα καθώς για την ανάλυση μπορούν να λάβουν υπόψιν τους μόνο το ηλεκτρικό ρεύμα δηλαδή μόνο την ενεργειακή δαπάνη που προέρχεται από την κατανάλωση ΗΛΕΚΤΡΙΚΗΣ ΕΝΕΡΓΕΙΑΣ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ym typeface="Wingdings" pitchFamily="2" charset="2"/>
              </a:rPr>
              <a:t>ενώ οι άλλοι δείκτες ΌΧΙ καθώς συσχετίζουν όλο το ενεργειακό κόστος (+ κόστος θέρμανσης)</a:t>
            </a:r>
          </a:p>
          <a:p>
            <a:pPr marL="0" marR="0" lvl="0" indent="0" algn="l" defTabSz="914400" rtl="0" eaLnBrk="1" fontAlgn="auto" latinLnBrk="0" hangingPunct="1">
              <a:lnSpc>
                <a:spcPct val="100000"/>
              </a:lnSpc>
              <a:spcBef>
                <a:spcPts val="0"/>
              </a:spcBef>
              <a:spcAft>
                <a:spcPts val="0"/>
              </a:spcAft>
              <a:buClrTx/>
              <a:buSzTx/>
              <a:buFontTx/>
              <a:buNone/>
              <a:tabLst/>
              <a:defRPr/>
            </a:pPr>
            <a:r>
              <a:rPr lang="el-GR" dirty="0">
                <a:sym typeface="Wingdings" pitchFamily="2" charset="2"/>
              </a:rPr>
              <a:t>με το εισόδημα, που στην Ελλάδα για τη ΔΕΗ δεν ισχύει (από την οποία προέρχονται τα δεδομένα μας), μιας και είναι </a:t>
            </a:r>
            <a:r>
              <a:rPr lang="el-GR" dirty="0" err="1">
                <a:sym typeface="Wingdings" pitchFamily="2" charset="2"/>
              </a:rPr>
              <a:t>πάροχος</a:t>
            </a:r>
            <a:r>
              <a:rPr lang="el-GR" dirty="0">
                <a:sym typeface="Wingdings" pitchFamily="2" charset="2"/>
              </a:rPr>
              <a:t> ΗΛΕΚΤΡΙΚΗΣ ενέργειας μόνο.</a:t>
            </a:r>
          </a:p>
          <a:p>
            <a:pPr marL="0" marR="0" lvl="0" indent="0" algn="l" defTabSz="914400" rtl="0" eaLnBrk="1" fontAlgn="auto" latinLnBrk="0" hangingPunct="1">
              <a:lnSpc>
                <a:spcPct val="100000"/>
              </a:lnSpc>
              <a:spcBef>
                <a:spcPts val="0"/>
              </a:spcBef>
              <a:spcAft>
                <a:spcPts val="0"/>
              </a:spcAft>
              <a:buClrTx/>
              <a:buSzTx/>
              <a:buFontTx/>
              <a:buNone/>
              <a:tabLst/>
              <a:defRPr/>
            </a:pPr>
            <a:endParaRPr lang="el-GR" dirty="0">
              <a:sym typeface="Wingdings" pitchFamily="2" charset="2"/>
            </a:endParaRPr>
          </a:p>
          <a:p>
            <a:endParaRPr lang="el-GR" dirty="0"/>
          </a:p>
        </p:txBody>
      </p:sp>
      <p:sp>
        <p:nvSpPr>
          <p:cNvPr id="4" name="Slide Number Placeholder 3"/>
          <p:cNvSpPr>
            <a:spLocks noGrp="1"/>
          </p:cNvSpPr>
          <p:nvPr>
            <p:ph type="sldNum" sz="quarter" idx="5"/>
          </p:nvPr>
        </p:nvSpPr>
        <p:spPr/>
        <p:txBody>
          <a:bodyPr/>
          <a:lstStyle/>
          <a:p>
            <a:fld id="{3E6CE5E0-D8BD-5845-86D6-8499C0DA30AA}" type="slidenum">
              <a:rPr lang="en-GR" smtClean="0"/>
              <a:t>20</a:t>
            </a:fld>
            <a:endParaRPr lang="en-GR"/>
          </a:p>
        </p:txBody>
      </p:sp>
    </p:spTree>
    <p:extLst>
      <p:ext uri="{BB962C8B-B14F-4D97-AF65-F5344CB8AC3E}">
        <p14:creationId xmlns:p14="http://schemas.microsoft.com/office/powerpoint/2010/main" val="371449862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21</a:t>
            </a:fld>
            <a:endParaRPr lang="en-GR"/>
          </a:p>
        </p:txBody>
      </p:sp>
    </p:spTree>
    <p:extLst>
      <p:ext uri="{BB962C8B-B14F-4D97-AF65-F5344CB8AC3E}">
        <p14:creationId xmlns:p14="http://schemas.microsoft.com/office/powerpoint/2010/main" val="33662450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Θέμα διπλωματικής εργασίας</a:t>
            </a:r>
            <a:r>
              <a:rPr lang="en-US" dirty="0"/>
              <a:t>:</a:t>
            </a:r>
          </a:p>
          <a:p>
            <a:r>
              <a:rPr lang="el-GR" dirty="0" err="1"/>
              <a:t>Ενεργειακ</a:t>
            </a:r>
            <a:r>
              <a:rPr lang="en-US" dirty="0" err="1"/>
              <a:t>ή</a:t>
            </a:r>
            <a:r>
              <a:rPr lang="el-GR" dirty="0"/>
              <a:t> Φτώχεια </a:t>
            </a:r>
            <a:r>
              <a:rPr lang="el-GR" dirty="0" err="1"/>
              <a:t>ομπρ</a:t>
            </a:r>
            <a:r>
              <a:rPr lang="en-US" dirty="0" err="1"/>
              <a:t>έ</a:t>
            </a:r>
            <a:r>
              <a:rPr lang="el-GR" dirty="0" err="1"/>
              <a:t>λλα</a:t>
            </a:r>
            <a:r>
              <a:rPr lang="el-GR" dirty="0"/>
              <a:t> της διπλωματικής</a:t>
            </a:r>
          </a:p>
          <a:p>
            <a:endParaRPr lang="el-GR" dirty="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kern="1200" dirty="0">
                <a:solidFill>
                  <a:schemeClr val="tx1"/>
                </a:solidFill>
                <a:effectLst/>
                <a:latin typeface="+mn-lt"/>
                <a:ea typeface="+mn-ea"/>
                <a:cs typeface="+mn-cs"/>
              </a:rPr>
              <a:t>Δεν </a:t>
            </a:r>
            <a:r>
              <a:rPr lang="el-GR" sz="1200" kern="1200" dirty="0" err="1">
                <a:solidFill>
                  <a:schemeClr val="tx1"/>
                </a:solidFill>
                <a:effectLst/>
                <a:latin typeface="+mn-lt"/>
                <a:ea typeface="+mn-ea"/>
                <a:cs typeface="+mn-cs"/>
              </a:rPr>
              <a:t>υπ</a:t>
            </a:r>
            <a:r>
              <a:rPr lang="en-US" sz="1200" kern="1200" dirty="0" err="1">
                <a:solidFill>
                  <a:schemeClr val="tx1"/>
                </a:solidFill>
                <a:effectLst/>
                <a:latin typeface="+mn-lt"/>
                <a:ea typeface="+mn-ea"/>
                <a:cs typeface="+mn-cs"/>
              </a:rPr>
              <a:t>ά</a:t>
            </a:r>
            <a:r>
              <a:rPr lang="el-GR" sz="1200" kern="1200" dirty="0" err="1">
                <a:solidFill>
                  <a:schemeClr val="tx1"/>
                </a:solidFill>
                <a:effectLst/>
                <a:latin typeface="+mn-lt"/>
                <a:ea typeface="+mn-ea"/>
                <a:cs typeface="+mn-cs"/>
              </a:rPr>
              <a:t>ρχει</a:t>
            </a:r>
            <a:r>
              <a:rPr lang="el-GR" sz="1200" kern="1200" dirty="0">
                <a:solidFill>
                  <a:schemeClr val="tx1"/>
                </a:solidFill>
                <a:effectLst/>
                <a:latin typeface="+mn-lt"/>
                <a:ea typeface="+mn-ea"/>
                <a:cs typeface="+mn-cs"/>
              </a:rPr>
              <a:t> επίσημος ορισμός. Αλλά σύμφωνα με τον καθηγητή </a:t>
            </a:r>
            <a:r>
              <a:rPr lang="en-US" sz="1200" kern="1200" dirty="0">
                <a:solidFill>
                  <a:schemeClr val="tx1"/>
                </a:solidFill>
                <a:effectLst/>
                <a:latin typeface="+mn-lt"/>
                <a:ea typeface="+mn-ea"/>
                <a:cs typeface="+mn-cs"/>
              </a:rPr>
              <a:t>Stefan </a:t>
            </a:r>
            <a:r>
              <a:rPr lang="en-US" sz="1200" kern="1200" dirty="0" err="1">
                <a:solidFill>
                  <a:schemeClr val="tx1"/>
                </a:solidFill>
                <a:effectLst/>
                <a:latin typeface="+mn-lt"/>
                <a:ea typeface="+mn-ea"/>
                <a:cs typeface="+mn-cs"/>
              </a:rPr>
              <a:t>Bouzarovski</a:t>
            </a:r>
            <a:r>
              <a:rPr lang="en-US" sz="1200" kern="1200" dirty="0">
                <a:solidFill>
                  <a:schemeClr val="tx1"/>
                </a:solidFill>
                <a:effectLst/>
                <a:latin typeface="+mn-lt"/>
                <a:ea typeface="+mn-ea"/>
                <a:cs typeface="+mn-cs"/>
              </a:rPr>
              <a:t>, </a:t>
            </a:r>
            <a:r>
              <a:rPr lang="el-GR" sz="1200" kern="1200" dirty="0">
                <a:solidFill>
                  <a:schemeClr val="tx1"/>
                </a:solidFill>
                <a:effectLst/>
                <a:latin typeface="+mn-lt"/>
                <a:ea typeface="+mn-ea"/>
                <a:cs typeface="+mn-cs"/>
              </a:rPr>
              <a:t>ως ενεργειακή φτώχεια χαρακτηρίζεται η αδυναμία των νοικοκυριών να ικανοποιούν επαρκώς τις ενεργειακές τους ανάγκες με προσιτό κόστος.</a:t>
            </a:r>
          </a:p>
          <a:p>
            <a:endParaRPr lang="en-US" dirty="0"/>
          </a:p>
          <a:p>
            <a:pPr marL="171450" indent="-171450">
              <a:buFontTx/>
              <a:buChar char="-"/>
            </a:pPr>
            <a:r>
              <a:rPr lang="el-GR" sz="1200" kern="1200" dirty="0">
                <a:solidFill>
                  <a:schemeClr val="tx1"/>
                </a:solidFill>
                <a:effectLst/>
                <a:latin typeface="+mn-lt"/>
                <a:ea typeface="+mn-ea"/>
                <a:cs typeface="+mn-cs"/>
              </a:rPr>
              <a:t>Η ενεργειακή φτώχεια αποτέλεσε αντικείμενο έρευνας για πρώτη φορά περίπου πριν τρεις δεκαετίες</a:t>
            </a:r>
            <a:r>
              <a:rPr lang="en-US" sz="1200" kern="1200" dirty="0">
                <a:solidFill>
                  <a:schemeClr val="tx1"/>
                </a:solidFill>
                <a:effectLst/>
                <a:latin typeface="+mn-lt"/>
                <a:ea typeface="+mn-ea"/>
                <a:cs typeface="+mn-cs"/>
              </a:rPr>
              <a:t>.</a:t>
            </a:r>
            <a:endParaRPr lang="el-GR" sz="1200" kern="1200" dirty="0">
              <a:solidFill>
                <a:schemeClr val="tx1"/>
              </a:solidFill>
              <a:effectLst/>
              <a:latin typeface="+mn-lt"/>
              <a:ea typeface="+mn-ea"/>
              <a:cs typeface="+mn-cs"/>
            </a:endParaRPr>
          </a:p>
          <a:p>
            <a:pPr marL="171450" indent="-171450">
              <a:buFontTx/>
              <a:buChar char="-"/>
            </a:pPr>
            <a:endParaRPr lang="en-US" sz="1200" kern="1200" dirty="0">
              <a:solidFill>
                <a:schemeClr val="tx1"/>
              </a:solidFill>
              <a:effectLst/>
              <a:latin typeface="+mn-lt"/>
              <a:ea typeface="+mn-ea"/>
              <a:cs typeface="+mn-cs"/>
            </a:endParaRPr>
          </a:p>
          <a:p>
            <a:pPr marL="171450" indent="-171450">
              <a:buFontTx/>
              <a:buChar char="-"/>
            </a:pPr>
            <a:r>
              <a:rPr lang="el-GR" sz="1200" kern="1200" dirty="0">
                <a:solidFill>
                  <a:schemeClr val="tx1"/>
                </a:solidFill>
                <a:effectLst/>
                <a:latin typeface="+mn-lt"/>
                <a:ea typeface="+mn-ea"/>
                <a:cs typeface="+mn-cs"/>
              </a:rPr>
              <a:t>Σύμφωνα με το Ευρωπαϊκό Παρατηρητήριο Ενεργειακής Φτώχειας εκτιμάται ότι επηρεάζει άμεσα 50 έως 125 εκατομμύρια ανθρώπους, αν και ο αριθμός αυτός θα μπορούσε να είναι πολύ υψηλότερος, δεδομένου του περιορισμού των υφιστάμενων πηγών δεδομένων. </a:t>
            </a:r>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2</a:t>
            </a:fld>
            <a:endParaRPr lang="en-GR"/>
          </a:p>
        </p:txBody>
      </p:sp>
    </p:spTree>
    <p:extLst>
      <p:ext uri="{BB962C8B-B14F-4D97-AF65-F5344CB8AC3E}">
        <p14:creationId xmlns:p14="http://schemas.microsoft.com/office/powerpoint/2010/main" val="143479538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τα ελληνικά δεδομένα (</a:t>
            </a:r>
            <a:r>
              <a:rPr lang="el-GR" dirty="0" err="1"/>
              <a:t>μισί</a:t>
            </a:r>
            <a:r>
              <a:rPr lang="el-GR" dirty="0"/>
              <a:t> εκατομμύριο </a:t>
            </a:r>
            <a:r>
              <a:rPr lang="el-GR" dirty="0" err="1"/>
              <a:t>εγγραφες</a:t>
            </a:r>
            <a:r>
              <a:rPr lang="el-GR" dirty="0"/>
              <a:t>) χρειάστηκαν 12 λεπτά.</a:t>
            </a:r>
          </a:p>
          <a:p>
            <a:r>
              <a:rPr lang="el-GR" dirty="0"/>
              <a:t>Για μεγαλύτερο όγκο ο χρόνος αυξάνεται εκθετικά.</a:t>
            </a:r>
          </a:p>
          <a:p>
            <a:endParaRPr lang="el-GR" dirty="0"/>
          </a:p>
          <a:p>
            <a:r>
              <a:rPr lang="en-US" dirty="0"/>
              <a:t>GOOGLE CHROME</a:t>
            </a:r>
          </a:p>
          <a:p>
            <a:endParaRPr lang="en-US" dirty="0"/>
          </a:p>
          <a:p>
            <a:r>
              <a:rPr lang="el-GR" dirty="0"/>
              <a:t>Έχουνε διαφορετικής δομής δεδομένα. Με περισσότερες μεθόδους (μεγαλύτερη γκάμα δομών ανάλυσης) θα είναι ακόμη πιο εύχρηστο το εργαλείο και θα προσελκύσει περισσότερους </a:t>
            </a:r>
            <a:r>
              <a:rPr lang="el-GR" dirty="0" err="1"/>
              <a:t>παρόχους</a:t>
            </a:r>
            <a:r>
              <a:rPr lang="el-GR" dirty="0"/>
              <a:t> ενέργειας</a:t>
            </a:r>
          </a:p>
        </p:txBody>
      </p:sp>
      <p:sp>
        <p:nvSpPr>
          <p:cNvPr id="4" name="Slide Number Placeholder 3"/>
          <p:cNvSpPr>
            <a:spLocks noGrp="1"/>
          </p:cNvSpPr>
          <p:nvPr>
            <p:ph type="sldNum" sz="quarter" idx="5"/>
          </p:nvPr>
        </p:nvSpPr>
        <p:spPr/>
        <p:txBody>
          <a:bodyPr/>
          <a:lstStyle/>
          <a:p>
            <a:fld id="{3E6CE5E0-D8BD-5845-86D6-8499C0DA30AA}" type="slidenum">
              <a:rPr lang="en-GR" smtClean="0"/>
              <a:t>22</a:t>
            </a:fld>
            <a:endParaRPr lang="en-GR"/>
          </a:p>
        </p:txBody>
      </p:sp>
    </p:spTree>
    <p:extLst>
      <p:ext uri="{BB962C8B-B14F-4D97-AF65-F5344CB8AC3E}">
        <p14:creationId xmlns:p14="http://schemas.microsoft.com/office/powerpoint/2010/main" val="25959151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23</a:t>
            </a:fld>
            <a:endParaRPr lang="en-GR"/>
          </a:p>
        </p:txBody>
      </p:sp>
    </p:spTree>
    <p:extLst>
      <p:ext uri="{BB962C8B-B14F-4D97-AF65-F5344CB8AC3E}">
        <p14:creationId xmlns:p14="http://schemas.microsoft.com/office/powerpoint/2010/main" val="179853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l-GR" dirty="0"/>
              <a:t>Κάποιες από τις αιτίες</a:t>
            </a:r>
            <a:r>
              <a:rPr lang="en-US" dirty="0"/>
              <a:t>:</a:t>
            </a:r>
            <a:endParaRPr lang="el-GR" dirty="0"/>
          </a:p>
          <a:p>
            <a:pPr marL="171450" indent="-171450">
              <a:buFontTx/>
              <a:buChar char="-"/>
            </a:pPr>
            <a:endParaRPr lang="el-GR" dirty="0">
              <a:sym typeface="Wingdings" pitchFamily="2" charset="2"/>
            </a:endParaRPr>
          </a:p>
          <a:p>
            <a:pPr marL="171450" indent="-171450">
              <a:buFontTx/>
              <a:buChar char="-"/>
            </a:pPr>
            <a:r>
              <a:rPr lang="el-GR" dirty="0" err="1">
                <a:sym typeface="Wingdings" pitchFamily="2" charset="2"/>
              </a:rPr>
              <a:t>Εισ</a:t>
            </a:r>
            <a:r>
              <a:rPr lang="en-US" dirty="0" err="1">
                <a:sym typeface="Wingdings" pitchFamily="2" charset="2"/>
              </a:rPr>
              <a:t>ό</a:t>
            </a:r>
            <a:r>
              <a:rPr lang="el-GR" dirty="0" err="1">
                <a:sym typeface="Wingdings" pitchFamily="2" charset="2"/>
              </a:rPr>
              <a:t>δημα</a:t>
            </a:r>
            <a:r>
              <a:rPr lang="el-GR" dirty="0">
                <a:sym typeface="Wingdings" pitchFamily="2" charset="2"/>
              </a:rPr>
              <a:t> νοικοκυριού. Τα </a:t>
            </a:r>
            <a:r>
              <a:rPr lang="el-GR" sz="1200" kern="1200" dirty="0">
                <a:solidFill>
                  <a:schemeClr val="tx1"/>
                </a:solidFill>
                <a:effectLst/>
                <a:latin typeface="+mn-lt"/>
                <a:ea typeface="+mn-ea"/>
                <a:cs typeface="+mn-cs"/>
              </a:rPr>
              <a:t>ενεργειακά κόστη ή αλλιώς ενεργειακές δαπάνες ως μερίδια του εισοδήματος των νοικοκυριών, επηρεάζουν σε μεγάλο βαθμό το επίπεδο εξασφάλισης των ενεργειακών υπηρεσιών όπως θέρμανση </a:t>
            </a:r>
            <a:r>
              <a:rPr lang="el-GR" sz="1200" kern="1200" dirty="0" err="1">
                <a:solidFill>
                  <a:schemeClr val="tx1"/>
                </a:solidFill>
                <a:effectLst/>
                <a:latin typeface="+mn-lt"/>
                <a:ea typeface="+mn-ea"/>
                <a:cs typeface="+mn-cs"/>
              </a:rPr>
              <a:t>κλπ</a:t>
            </a:r>
            <a:endParaRPr lang="el-GR" sz="1200" kern="1200" dirty="0">
              <a:solidFill>
                <a:schemeClr val="tx1"/>
              </a:solidFill>
              <a:effectLst/>
              <a:latin typeface="+mn-lt"/>
              <a:ea typeface="+mn-ea"/>
              <a:cs typeface="+mn-cs"/>
            </a:endParaRPr>
          </a:p>
          <a:p>
            <a:pPr marL="171450" indent="-171450">
              <a:buFontTx/>
              <a:buChar char="-"/>
            </a:pPr>
            <a:endParaRPr lang="el-GR" dirty="0">
              <a:sym typeface="Wingdings" pitchFamily="2" charset="2"/>
            </a:endParaRPr>
          </a:p>
          <a:p>
            <a:pPr marL="171450" indent="-171450">
              <a:buFontTx/>
              <a:buChar char="-"/>
            </a:pPr>
            <a:r>
              <a:rPr lang="el-GR" sz="1200" kern="1200" dirty="0">
                <a:solidFill>
                  <a:schemeClr val="tx1"/>
                </a:solidFill>
                <a:effectLst/>
                <a:latin typeface="+mn-lt"/>
                <a:ea typeface="+mn-ea"/>
                <a:cs typeface="+mn-cs"/>
              </a:rPr>
              <a:t>Το κλίμα κάθε χώρας.</a:t>
            </a:r>
            <a:r>
              <a:rPr lang="en-US" sz="1200" kern="1200" dirty="0">
                <a:solidFill>
                  <a:schemeClr val="tx1"/>
                </a:solidFill>
                <a:effectLst/>
                <a:latin typeface="+mn-lt"/>
                <a:ea typeface="+mn-ea"/>
                <a:cs typeface="+mn-cs"/>
              </a:rPr>
              <a:t> </a:t>
            </a:r>
            <a:r>
              <a:rPr lang="el-GR" sz="1200" kern="1200" dirty="0" err="1">
                <a:solidFill>
                  <a:schemeClr val="tx1"/>
                </a:solidFill>
                <a:effectLst/>
                <a:latin typeface="+mn-lt"/>
                <a:ea typeface="+mn-ea"/>
                <a:cs typeface="+mn-cs"/>
              </a:rPr>
              <a:t>Δηλαδ</a:t>
            </a:r>
            <a:r>
              <a:rPr lang="en-US" sz="1200" kern="1200" dirty="0" err="1">
                <a:solidFill>
                  <a:schemeClr val="tx1"/>
                </a:solidFill>
                <a:effectLst/>
                <a:latin typeface="+mn-lt"/>
                <a:ea typeface="+mn-ea"/>
                <a:cs typeface="+mn-cs"/>
              </a:rPr>
              <a:t>ή</a:t>
            </a:r>
            <a:r>
              <a:rPr lang="el-GR" sz="1200" kern="1200" dirty="0">
                <a:solidFill>
                  <a:schemeClr val="tx1"/>
                </a:solidFill>
                <a:effectLst/>
                <a:latin typeface="+mn-lt"/>
                <a:ea typeface="+mn-ea"/>
                <a:cs typeface="+mn-cs"/>
              </a:rPr>
              <a:t>, οι ιδιαίτερες κλιματολογικές συνθήκες οι οποίες καθορίζουν τη ζήτηση ενέργειας, ιδιαίτερα για τη θέρμανση και την ψύξη. </a:t>
            </a:r>
            <a:endParaRPr lang="en-US" sz="1200" kern="1200" dirty="0">
              <a:solidFill>
                <a:schemeClr val="tx1"/>
              </a:solidFill>
              <a:effectLst/>
              <a:latin typeface="+mn-lt"/>
              <a:ea typeface="+mn-ea"/>
              <a:cs typeface="+mn-cs"/>
            </a:endParaRPr>
          </a:p>
          <a:p>
            <a:pPr marL="171450" indent="-171450">
              <a:buFontTx/>
              <a:buChar char="-"/>
            </a:pPr>
            <a:endParaRPr lang="el-GR" sz="1200" kern="1200" dirty="0">
              <a:solidFill>
                <a:schemeClr val="tx1"/>
              </a:solidFill>
              <a:effectLst/>
              <a:latin typeface="+mn-lt"/>
              <a:ea typeface="+mn-ea"/>
              <a:cs typeface="+mn-cs"/>
            </a:endParaRPr>
          </a:p>
          <a:p>
            <a:pPr marL="171450" indent="-171450">
              <a:buFontTx/>
              <a:buChar char="-"/>
            </a:pPr>
            <a:r>
              <a:rPr lang="el-GR" sz="1200" kern="1200" dirty="0">
                <a:solidFill>
                  <a:schemeClr val="tx1"/>
                </a:solidFill>
                <a:effectLst/>
                <a:latin typeface="+mn-lt"/>
                <a:ea typeface="+mn-ea"/>
                <a:cs typeface="+mn-cs"/>
              </a:rPr>
              <a:t>Οικονομική κατάσταση κάθε χώρας καθώς επηρεάζει σε μεγάλο βαθμό το διαθέσιμο εισόδημα των νοικοκυριών.</a:t>
            </a:r>
          </a:p>
          <a:p>
            <a:pPr marL="171450" indent="-171450">
              <a:buFontTx/>
              <a:buChar char="-"/>
            </a:pPr>
            <a:endParaRPr lang="el-GR" sz="1200" kern="1200" dirty="0">
              <a:solidFill>
                <a:schemeClr val="tx1"/>
              </a:solidFill>
              <a:effectLst/>
              <a:latin typeface="+mn-lt"/>
              <a:ea typeface="+mn-ea"/>
              <a:cs typeface="+mn-cs"/>
            </a:endParaRPr>
          </a:p>
          <a:p>
            <a:pPr marL="171450" indent="-171450">
              <a:buFontTx/>
              <a:buChar char="-"/>
            </a:pPr>
            <a:r>
              <a:rPr lang="el-GR" sz="1200" kern="1200" dirty="0">
                <a:solidFill>
                  <a:schemeClr val="tx1"/>
                </a:solidFill>
                <a:effectLst/>
                <a:latin typeface="+mn-lt"/>
                <a:ea typeface="+mn-ea"/>
                <a:cs typeface="+mn-cs"/>
              </a:rPr>
              <a:t>Ενεργειακή αποδοτικότητα και μέγεθος κατοικίας (ενεργειακές απώλειες + μεγάλη κατοικία </a:t>
            </a:r>
            <a:r>
              <a:rPr lang="el-GR" sz="1200" kern="1200" dirty="0">
                <a:solidFill>
                  <a:schemeClr val="tx1"/>
                </a:solidFill>
                <a:effectLst/>
                <a:latin typeface="+mn-lt"/>
                <a:ea typeface="+mn-ea"/>
                <a:cs typeface="+mn-cs"/>
                <a:sym typeface="Wingdings" pitchFamily="2" charset="2"/>
              </a:rPr>
              <a:t> αυξημένη κατανάλωση για πλήρη θέρμανση  αυξημένες ενεργειακές δαπάνες)</a:t>
            </a:r>
            <a:endParaRPr lang="en-US" sz="1200" kern="1200" dirty="0">
              <a:solidFill>
                <a:schemeClr val="tx1"/>
              </a:solidFill>
              <a:effectLst/>
              <a:latin typeface="+mn-lt"/>
              <a:ea typeface="+mn-ea"/>
              <a:cs typeface="+mn-cs"/>
              <a:sym typeface="Wingdings" pitchFamily="2" charset="2"/>
            </a:endParaRPr>
          </a:p>
          <a:p>
            <a:pPr marL="171450" indent="-171450">
              <a:buFontTx/>
              <a:buChar char="-"/>
            </a:pPr>
            <a:endParaRPr lang="el-GR"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sz="1200" kern="1200" dirty="0">
                <a:solidFill>
                  <a:schemeClr val="tx1"/>
                </a:solidFill>
                <a:effectLst/>
                <a:latin typeface="+mn-lt"/>
                <a:ea typeface="+mn-ea"/>
                <a:cs typeface="+mn-cs"/>
              </a:rPr>
              <a:t>Καθεστώς ενεργειακής αγοράς, και αυτό γιατί παρατηρείται διαφορά στις διακυμάνσεις κόστους ενέργειας σε μονοπωλιακά καθεστώτα αγοράς σε σύγκριση με αντίστοιχα ανταγωνιστικά. </a:t>
            </a:r>
            <a:endParaRPr lang="en-US" sz="1200" kern="1200" dirty="0">
              <a:solidFill>
                <a:schemeClr val="tx1"/>
              </a:solidFill>
              <a:effectLst/>
              <a:latin typeface="+mn-lt"/>
              <a:ea typeface="+mn-ea"/>
              <a:cs typeface="+mn-cs"/>
            </a:endParaRPr>
          </a:p>
          <a:p>
            <a:pPr marL="171450" indent="-171450">
              <a:buFontTx/>
              <a:buChar char="-"/>
            </a:pPr>
            <a:endParaRPr lang="el-GR"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E6CE5E0-D8BD-5845-86D6-8499C0DA30AA}" type="slidenum">
              <a:rPr lang="en-GR" smtClean="0"/>
              <a:t>3</a:t>
            </a:fld>
            <a:endParaRPr lang="en-GR"/>
          </a:p>
        </p:txBody>
      </p:sp>
    </p:spTree>
    <p:extLst>
      <p:ext uri="{BB962C8B-B14F-4D97-AF65-F5344CB8AC3E}">
        <p14:creationId xmlns:p14="http://schemas.microsoft.com/office/powerpoint/2010/main" val="18531525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4</a:t>
            </a:fld>
            <a:endParaRPr lang="en-GR"/>
          </a:p>
        </p:txBody>
      </p:sp>
    </p:spTree>
    <p:extLst>
      <p:ext uri="{BB962C8B-B14F-4D97-AF65-F5344CB8AC3E}">
        <p14:creationId xmlns:p14="http://schemas.microsoft.com/office/powerpoint/2010/main" val="7274621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1ο και βασικό βήμα επίλυσης του προβλήματος αποτελεί η αναγνώριση των ενεργειακά φτωχών νοικοκυριών.</a:t>
            </a:r>
            <a:r>
              <a:rPr lang="en-US" dirty="0"/>
              <a:t> A</a:t>
            </a:r>
            <a:r>
              <a:rPr lang="el-GR" dirty="0" err="1"/>
              <a:t>υτό</a:t>
            </a:r>
            <a:r>
              <a:rPr lang="el-GR" dirty="0"/>
              <a:t> αποτελεί και το στόχο της παρούσας διπλωματικής εργασίας.</a:t>
            </a:r>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5</a:t>
            </a:fld>
            <a:endParaRPr lang="en-GR"/>
          </a:p>
        </p:txBody>
      </p:sp>
    </p:spTree>
    <p:extLst>
      <p:ext uri="{BB962C8B-B14F-4D97-AF65-F5344CB8AC3E}">
        <p14:creationId xmlns:p14="http://schemas.microsoft.com/office/powerpoint/2010/main" val="784252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Για το λόγο αυτό δημιουργήσαμε το </a:t>
            </a:r>
            <a:r>
              <a:rPr lang="en-US" dirty="0" err="1"/>
              <a:t>SocialWatt</a:t>
            </a:r>
            <a:r>
              <a:rPr lang="en-US" dirty="0"/>
              <a:t> </a:t>
            </a:r>
            <a:r>
              <a:rPr lang="en-US" dirty="0" err="1"/>
              <a:t>Analyser</a:t>
            </a:r>
            <a:r>
              <a:rPr lang="en-US" dirty="0"/>
              <a:t>,</a:t>
            </a:r>
            <a:r>
              <a:rPr lang="el-GR" dirty="0"/>
              <a:t> ένα διαδικτυακό εργαλείο το οποίο κάνει ακριβώς αυτό</a:t>
            </a:r>
            <a:r>
              <a:rPr lang="en-US" dirty="0"/>
              <a:t>:</a:t>
            </a:r>
          </a:p>
          <a:p>
            <a:r>
              <a:rPr lang="el-GR" dirty="0"/>
              <a:t>Μέσα από πραγματοποίηση ανάλυσης </a:t>
            </a:r>
            <a:r>
              <a:rPr lang="el-GR" dirty="0" err="1"/>
              <a:t>ενεργειακ</a:t>
            </a:r>
            <a:r>
              <a:rPr lang="el-GR" dirty="0"/>
              <a:t> δεδομένων</a:t>
            </a:r>
            <a:r>
              <a:rPr lang="en-US" dirty="0"/>
              <a:t> </a:t>
            </a:r>
            <a:r>
              <a:rPr lang="el-GR" dirty="0"/>
              <a:t>που εισάγονται από </a:t>
            </a:r>
            <a:r>
              <a:rPr lang="el-GR" dirty="0" err="1"/>
              <a:t>παρόχους</a:t>
            </a:r>
            <a:r>
              <a:rPr lang="el-GR" dirty="0"/>
              <a:t> ενέργειας, αναγνωρίζει τα ενεργειακά φτωχά νοικοκυριά.</a:t>
            </a:r>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6</a:t>
            </a:fld>
            <a:endParaRPr lang="en-GR"/>
          </a:p>
        </p:txBody>
      </p:sp>
    </p:spTree>
    <p:extLst>
      <p:ext uri="{BB962C8B-B14F-4D97-AF65-F5344CB8AC3E}">
        <p14:creationId xmlns:p14="http://schemas.microsoft.com/office/powerpoint/2010/main" val="229262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l-GR" dirty="0">
                <a:latin typeface="Fira Sans Condensed Medium" panose="020B0603050000020004" pitchFamily="34" charset="0"/>
                <a:sym typeface="Wingdings" pitchFamily="2" charset="2"/>
              </a:rPr>
              <a:t>------------- (Εδώ παίζουμε με απόλυτες, καθαρές, πραγματικές τιμές) ----------------</a:t>
            </a:r>
          </a:p>
          <a:p>
            <a:pPr marL="171450" indent="-171450">
              <a:buFontTx/>
              <a:buChar char="-"/>
            </a:pPr>
            <a:endParaRPr lang="en-US" sz="1200" kern="1200" dirty="0">
              <a:solidFill>
                <a:schemeClr val="tx1"/>
              </a:solidFill>
              <a:effectLst/>
              <a:latin typeface="Fira Sans Condensed Medium" panose="020B0603050000020004" pitchFamily="34" charset="0"/>
              <a:ea typeface="+mn-ea"/>
              <a:cs typeface="+mn-cs"/>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err="1">
                <a:latin typeface="Fira Sans Condensed Medium" panose="020B0603050000020004" pitchFamily="34" charset="0"/>
              </a:rPr>
              <a:t>SocialWatt</a:t>
            </a:r>
            <a:r>
              <a:rPr lang="en-US" dirty="0">
                <a:latin typeface="Fira Sans Condensed Medium" panose="020B0603050000020004" pitchFamily="34" charset="0"/>
              </a:rPr>
              <a:t>: </a:t>
            </a:r>
            <a:r>
              <a:rPr lang="el-GR" dirty="0">
                <a:latin typeface="Fira Sans Condensed Medium" panose="020B0603050000020004" pitchFamily="34" charset="0"/>
              </a:rPr>
              <a:t>Εάν η πραγματική κατανάλωση ενέργειας ενός νοικοκυριού είναι χαμηλότερη από αυτή που θεωρητικά απαιτείται για τη διατήρηση της θερμικής άνεσης </a:t>
            </a:r>
            <a:r>
              <a:rPr lang="el-GR" dirty="0">
                <a:latin typeface="Fira Sans Condensed Medium" panose="020B0603050000020004" pitchFamily="34" charset="0"/>
                <a:sym typeface="Wingdings" pitchFamily="2" charset="2"/>
              </a:rPr>
              <a:t> ΕΝΕΡΓΕΙΑΚΑ ΦΤΩΧΟ</a:t>
            </a:r>
            <a:br>
              <a:rPr lang="el-GR" dirty="0">
                <a:latin typeface="Fira Sans Condensed Medium" panose="020B0603050000020004" pitchFamily="34" charset="0"/>
              </a:rPr>
            </a:br>
            <a:r>
              <a:rPr lang="el-GR" dirty="0">
                <a:latin typeface="Fira Sans Condensed Medium" panose="020B0603050000020004" pitchFamily="34" charset="0"/>
              </a:rPr>
              <a:t>Διαφορετικά, λαμβάνεται υπόψη η αναλογία μεταξύ ενεργειακού κόστους και εισοδήματος. </a:t>
            </a:r>
            <a:br>
              <a:rPr lang="en-US" dirty="0">
                <a:latin typeface="Fira Sans Condensed Medium" panose="020B0603050000020004" pitchFamily="34" charset="0"/>
              </a:rPr>
            </a:br>
            <a:r>
              <a:rPr lang="en-GB" dirty="0" err="1"/>
              <a:t>bei</a:t>
            </a:r>
            <a:r>
              <a:rPr lang="en-GB" dirty="0"/>
              <a:t> = </a:t>
            </a:r>
            <a:r>
              <a:rPr lang="en-GB" dirty="0" err="1"/>
              <a:t>annual_consumption</a:t>
            </a:r>
            <a:r>
              <a:rPr lang="en-GB" dirty="0"/>
              <a:t> / </a:t>
            </a:r>
            <a:r>
              <a:rPr lang="en-GB" dirty="0" err="1"/>
              <a:t>energy_needs</a:t>
            </a:r>
            <a:endParaRPr lang="en-GB" dirty="0"/>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dirty="0" err="1"/>
              <a:t>bei</a:t>
            </a:r>
            <a:r>
              <a:rPr lang="en-GB" dirty="0"/>
              <a:t> &lt;= </a:t>
            </a:r>
            <a:r>
              <a:rPr lang="en-GB" dirty="0" err="1"/>
              <a:t>bei_min</a:t>
            </a:r>
            <a:r>
              <a:rPr lang="en-GB" dirty="0"/>
              <a:t> </a:t>
            </a:r>
            <a:r>
              <a:rPr lang="en-GB" sz="1200" kern="1200" dirty="0">
                <a:solidFill>
                  <a:schemeClr val="tx1"/>
                </a:solidFill>
                <a:effectLst/>
                <a:latin typeface="+mn-lt"/>
                <a:ea typeface="+mn-ea"/>
                <a:cs typeface="+mn-cs"/>
              </a:rPr>
              <a:t>&amp; </a:t>
            </a:r>
            <a:r>
              <a:rPr lang="en-GB" dirty="0" err="1"/>
              <a:t>annual_consumption</a:t>
            </a:r>
            <a:r>
              <a:rPr lang="en-GB" dirty="0"/>
              <a:t> &gt;= </a:t>
            </a:r>
            <a:r>
              <a:rPr lang="en-GB" sz="1200" kern="1200" dirty="0" err="1">
                <a:solidFill>
                  <a:schemeClr val="tx1"/>
                </a:solidFill>
                <a:effectLst/>
                <a:latin typeface="+mn-lt"/>
                <a:ea typeface="+mn-ea"/>
                <a:cs typeface="+mn-cs"/>
              </a:rPr>
              <a:t>l</a:t>
            </a:r>
            <a:r>
              <a:rPr lang="en-GB" dirty="0" err="1"/>
              <a:t>imit_low_consumption</a:t>
            </a:r>
            <a:r>
              <a:rPr lang="en-GB" dirty="0"/>
              <a:t>:</a:t>
            </a:r>
            <a:endParaRPr lang="en-US" dirty="0">
              <a:latin typeface="Fira Sans Condensed Medium" panose="020B06030500000200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latin typeface="Fira Sans Condensed Medium" panose="020B06030500000200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latin typeface="Fira Sans Condensed Medium" panose="020B06030500000200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US" dirty="0">
                <a:solidFill>
                  <a:srgbClr val="FF0000"/>
                </a:solidFill>
                <a:latin typeface="Fira Sans Condensed Medium" panose="020B0603050000020004" pitchFamily="34" charset="0"/>
              </a:rPr>
              <a:t>LIHC: </a:t>
            </a:r>
            <a:r>
              <a:rPr lang="el-GR" dirty="0">
                <a:solidFill>
                  <a:srgbClr val="FF0000"/>
                </a:solidFill>
                <a:latin typeface="Fira Sans Condensed Medium" panose="020B0603050000020004" pitchFamily="34" charset="0"/>
              </a:rPr>
              <a:t>Εάν η</a:t>
            </a:r>
            <a:r>
              <a:rPr lang="el-GR" dirty="0">
                <a:latin typeface="Fira Sans Condensed Medium" panose="020B0603050000020004" pitchFamily="34" charset="0"/>
              </a:rPr>
              <a:t> πραγματική ενεργειακή δαπάνη του νοικοκυριού υπερβαίνει το ΜΕΣΟ ΟΡΟ εθνικής ενεργειακής δαπάνης ΚΑΙ το εναπομένον εισόδημά του (το ποσό που προκύπτει αφαιρώντας την ενεργειακή δαπάνη που από το αρχικό εισόδημα), είναι κάτω από το επίσημο εθνικό όριο φτώχειας </a:t>
            </a:r>
            <a:r>
              <a:rPr lang="el-GR" dirty="0">
                <a:latin typeface="Fira Sans Condensed Medium" panose="020B0603050000020004" pitchFamily="34" charset="0"/>
                <a:sym typeface="Wingdings" pitchFamily="2" charset="2"/>
              </a:rPr>
              <a:t> ΕΝΕΡΓΕΙΑΚΑ ΦΤΩΧΟ</a:t>
            </a:r>
            <a:br>
              <a:rPr lang="en-US" dirty="0">
                <a:latin typeface="Fira Sans Condensed Medium" panose="020B0603050000020004" pitchFamily="34" charset="0"/>
              </a:rPr>
            </a:br>
            <a:r>
              <a:rPr lang="en-GB" dirty="0" err="1"/>
              <a:t>annual_cost</a:t>
            </a:r>
            <a:r>
              <a:rPr lang="en-GB" dirty="0"/>
              <a:t> </a:t>
            </a:r>
            <a:r>
              <a:rPr lang="el-GR" dirty="0"/>
              <a:t> &gt; </a:t>
            </a:r>
            <a:r>
              <a:rPr lang="en-GB" dirty="0" err="1"/>
              <a:t>average_national_energy_cost</a:t>
            </a:r>
            <a:r>
              <a:rPr lang="el-GR" dirty="0"/>
              <a:t>  &amp; </a:t>
            </a:r>
            <a:r>
              <a:rPr lang="en-GB" dirty="0" err="1"/>
              <a:t>national_poverty_line</a:t>
            </a:r>
            <a:r>
              <a:rPr lang="el-GR" dirty="0"/>
              <a:t> &gt; </a:t>
            </a:r>
            <a:r>
              <a:rPr lang="en-GB" dirty="0"/>
              <a:t>income - </a:t>
            </a:r>
            <a:r>
              <a:rPr lang="en-GB" dirty="0" err="1"/>
              <a:t>annual_cost</a:t>
            </a:r>
            <a:r>
              <a:rPr lang="el-GR" dirty="0">
                <a:latin typeface="Fira Sans Condensed Medium" panose="020B0603050000020004" pitchFamily="34" charset="0"/>
              </a:rPr>
              <a:t> </a:t>
            </a:r>
            <a:endParaRPr lang="en-US" dirty="0">
              <a:latin typeface="Fira Sans Condensed Medium" panose="020B06030500000200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latin typeface="Fira Sans Condensed Medium" panose="020B06030500000200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Low Absolute Energy Expenditure</a:t>
            </a:r>
            <a:r>
              <a:rPr lang="el-GR" sz="1200" kern="1200" dirty="0">
                <a:solidFill>
                  <a:schemeClr val="tx1"/>
                </a:solidFill>
                <a:effectLst/>
                <a:latin typeface="+mn-lt"/>
                <a:ea typeface="+mn-ea"/>
                <a:cs typeface="+mn-cs"/>
              </a:rPr>
              <a:t> - </a:t>
            </a:r>
            <a:r>
              <a:rPr lang="en-US" dirty="0">
                <a:latin typeface="Fira Sans Condensed Medium" panose="020B0603050000020004" pitchFamily="34" charset="0"/>
              </a:rPr>
              <a:t>M/2: </a:t>
            </a:r>
            <a:r>
              <a:rPr lang="el-GR" dirty="0">
                <a:latin typeface="Fira Sans Condensed Medium" panose="020B0603050000020004" pitchFamily="34" charset="0"/>
              </a:rPr>
              <a:t>Εάν η απόλυτη ενεργειακή δαπάνη του νοικοκυριού είναι κάτω από το ΜΙΣΟ της ΜΕΣΗΣ ΕΘΝΙΚΗΣ ενεργειακής δαπάνης (κόστη για ενέργεια)</a:t>
            </a:r>
            <a:r>
              <a:rPr lang="en-US" dirty="0">
                <a:latin typeface="Fira Sans Condensed Medium" panose="020B0603050000020004" pitchFamily="34" charset="0"/>
              </a:rPr>
              <a:t> </a:t>
            </a:r>
            <a:r>
              <a:rPr lang="en-US" dirty="0">
                <a:latin typeface="Fira Sans Condensed Medium" panose="020B0603050000020004" pitchFamily="34" charset="0"/>
                <a:sym typeface="Wingdings" pitchFamily="2" charset="2"/>
              </a:rPr>
              <a:t> </a:t>
            </a:r>
            <a:r>
              <a:rPr lang="el-GR" dirty="0">
                <a:latin typeface="Fira Sans Condensed Medium" panose="020B0603050000020004" pitchFamily="34" charset="0"/>
                <a:sym typeface="Wingdings" pitchFamily="2" charset="2"/>
              </a:rPr>
              <a:t>ΕΝΕΡΓΕΙΑΚΑ ΦΤΩΧΟ</a:t>
            </a:r>
            <a:br>
              <a:rPr lang="en-US" dirty="0">
                <a:latin typeface="Fira Sans Condensed Medium" panose="020B0603050000020004" pitchFamily="34" charset="0"/>
                <a:sym typeface="Wingdings" pitchFamily="2" charset="2"/>
              </a:rPr>
            </a:br>
            <a:r>
              <a:rPr lang="en-GB" dirty="0" err="1"/>
              <a:t>annual_cost</a:t>
            </a:r>
            <a:r>
              <a:rPr lang="en-GB" dirty="0"/>
              <a:t> &lt;=</a:t>
            </a:r>
            <a:r>
              <a:rPr lang="el-GR" dirty="0"/>
              <a:t> </a:t>
            </a:r>
            <a:r>
              <a:rPr lang="en-GB" dirty="0" err="1"/>
              <a:t>national_absolute_expenditure</a:t>
            </a:r>
            <a:r>
              <a:rPr lang="el-GR" dirty="0"/>
              <a:t> </a:t>
            </a:r>
            <a:r>
              <a:rPr lang="en-GB" dirty="0"/>
              <a:t>/</a:t>
            </a:r>
            <a:r>
              <a:rPr lang="el-GR" dirty="0"/>
              <a:t> </a:t>
            </a:r>
            <a:r>
              <a:rPr lang="en-GB" sz="1200" kern="1200" dirty="0">
                <a:solidFill>
                  <a:schemeClr val="tx1"/>
                </a:solidFill>
                <a:effectLst/>
                <a:latin typeface="+mn-lt"/>
                <a:ea typeface="+mn-ea"/>
                <a:cs typeface="+mn-cs"/>
              </a:rPr>
              <a:t>2</a:t>
            </a:r>
            <a:endParaRPr lang="el-GR" dirty="0">
              <a:latin typeface="Fira Sans Condensed Medium" panose="020B0603050000020004" pitchFamily="34" charset="0"/>
              <a:sym typeface="Wingdings" pitchFamily="2" charset="2"/>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l-GR" dirty="0">
              <a:latin typeface="Fira Sans Condensed Medium" panose="020B06030500000200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endParaRPr lang="el-GR" dirty="0">
              <a:latin typeface="Fira Sans Condensed Medium" panose="020B0603050000020004" pitchFamily="34" charset="0"/>
            </a:endParaRP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l-GR" dirty="0">
                <a:latin typeface="Fira Sans Condensed Medium" panose="020B0603050000020004" pitchFamily="34" charset="0"/>
              </a:rPr>
              <a:t>----------- (Εδώ παίζουμε με ποσοστά στο εισόδημα) ---------------</a:t>
            </a:r>
            <a:endParaRPr lang="en-GR" dirty="0">
              <a:latin typeface="Fira Sans Condensed Medium" panose="020B06030500000200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l-GR" dirty="0">
              <a:latin typeface="Fira Sans Condensed Medium" panose="020B06030500000200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endParaRPr lang="en-US" dirty="0">
              <a:latin typeface="Fira Sans Condensed Medium" panose="020B0603050000020004" pitchFamily="34" charset="0"/>
            </a:endParaRPr>
          </a:p>
          <a:p>
            <a:pPr marL="171450" marR="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a:solidFill>
                  <a:schemeClr val="tx1"/>
                </a:solidFill>
                <a:effectLst/>
                <a:latin typeface="+mn-lt"/>
                <a:ea typeface="+mn-ea"/>
                <a:cs typeface="+mn-cs"/>
              </a:rPr>
              <a:t>High Share of Energy Expenditure </a:t>
            </a:r>
            <a:r>
              <a:rPr lang="el-GR" sz="1200" kern="1200" dirty="0">
                <a:solidFill>
                  <a:schemeClr val="tx1"/>
                </a:solidFill>
                <a:effectLst/>
                <a:latin typeface="+mn-lt"/>
                <a:ea typeface="+mn-ea"/>
                <a:cs typeface="+mn-cs"/>
              </a:rPr>
              <a:t>- </a:t>
            </a:r>
            <a:r>
              <a:rPr lang="en-US" dirty="0">
                <a:latin typeface="Fira Sans Condensed Medium" panose="020B0603050000020004" pitchFamily="34" charset="0"/>
              </a:rPr>
              <a:t>2M: </a:t>
            </a:r>
            <a:r>
              <a:rPr lang="el-GR" dirty="0">
                <a:latin typeface="Fira Sans Condensed Medium" panose="020B0603050000020004" pitchFamily="34" charset="0"/>
              </a:rPr>
              <a:t>Εάν το μερίδιο ενεργειακών δαπανών του νοικοκυριού στο εισόδημα (δηλαδή το ποσοστό από το εισόδημα που ξοδεύει για ενέργεια) υπερβαίνει το διπλάσιο του εθνικού μέσου μεριδίου </a:t>
            </a:r>
            <a:r>
              <a:rPr lang="el-GR" dirty="0">
                <a:latin typeface="Fira Sans Condensed Medium" panose="020B0603050000020004" pitchFamily="34" charset="0"/>
                <a:sym typeface="Wingdings" pitchFamily="2" charset="2"/>
              </a:rPr>
              <a:t> ΕΝΕΡΓΕΙΑΚΑ ΦΤΩΧΟ</a:t>
            </a:r>
            <a:br>
              <a:rPr lang="el-GR" dirty="0">
                <a:latin typeface="Fira Sans Condensed Medium" panose="020B0603050000020004" pitchFamily="34" charset="0"/>
              </a:rPr>
            </a:br>
            <a:r>
              <a:rPr lang="en-GB" dirty="0" err="1"/>
              <a:t>annual_cost</a:t>
            </a:r>
            <a:r>
              <a:rPr lang="en-GB" dirty="0"/>
              <a:t> / income &gt;= </a:t>
            </a:r>
            <a:r>
              <a:rPr lang="en-GB" sz="1200" kern="1200" dirty="0">
                <a:solidFill>
                  <a:schemeClr val="tx1"/>
                </a:solidFill>
                <a:effectLst/>
                <a:latin typeface="+mn-lt"/>
                <a:ea typeface="+mn-ea"/>
                <a:cs typeface="+mn-cs"/>
              </a:rPr>
              <a:t>2 </a:t>
            </a:r>
            <a:r>
              <a:rPr lang="en-GB" dirty="0"/>
              <a:t>*</a:t>
            </a:r>
            <a:r>
              <a:rPr lang="el-GR" dirty="0"/>
              <a:t> </a:t>
            </a:r>
            <a:r>
              <a:rPr lang="en-GB" dirty="0" err="1"/>
              <a:t>national_median_share</a:t>
            </a:r>
            <a:r>
              <a:rPr lang="el-GR" dirty="0"/>
              <a:t> </a:t>
            </a:r>
            <a:r>
              <a:rPr lang="en-GB" dirty="0"/>
              <a:t>/</a:t>
            </a:r>
            <a:r>
              <a:rPr lang="el-GR" dirty="0"/>
              <a:t> </a:t>
            </a:r>
            <a:r>
              <a:rPr lang="en-GB" sz="1200" kern="1200" dirty="0">
                <a:solidFill>
                  <a:schemeClr val="tx1"/>
                </a:solidFill>
                <a:effectLst/>
                <a:latin typeface="+mn-lt"/>
                <a:ea typeface="+mn-ea"/>
                <a:cs typeface="+mn-cs"/>
              </a:rPr>
              <a:t>100</a:t>
            </a: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l-GR"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l-GR" sz="1200" kern="1200" dirty="0">
                <a:solidFill>
                  <a:schemeClr val="tx1"/>
                </a:solidFill>
                <a:effectLst/>
                <a:latin typeface="Fira Sans Condensed Medium" panose="020B0603050000020004" pitchFamily="34" charset="0"/>
                <a:ea typeface="+mn-ea"/>
                <a:cs typeface="+mn-cs"/>
              </a:rPr>
              <a:t>-  </a:t>
            </a:r>
            <a:r>
              <a:rPr lang="en-US" sz="1200" kern="1200" dirty="0">
                <a:solidFill>
                  <a:schemeClr val="tx1"/>
                </a:solidFill>
                <a:effectLst/>
                <a:latin typeface="Fira Sans Condensed Medium" panose="020B0603050000020004" pitchFamily="34" charset="0"/>
                <a:ea typeface="+mn-ea"/>
                <a:cs typeface="+mn-cs"/>
              </a:rPr>
              <a:t>10%: </a:t>
            </a:r>
            <a:r>
              <a:rPr lang="el-GR" sz="1200" kern="1200" dirty="0">
                <a:solidFill>
                  <a:schemeClr val="tx1"/>
                </a:solidFill>
                <a:effectLst/>
                <a:latin typeface="Fira Sans Condensed Medium" panose="020B0603050000020004" pitchFamily="34" charset="0"/>
                <a:ea typeface="+mn-ea"/>
                <a:cs typeface="+mn-cs"/>
              </a:rPr>
              <a:t>Το μερίδιο-ποσοστό του εισοδήματος που δαπανά το νοικοκυριό για τις ενεργειακές ανάγκες του υπερβαίνει το </a:t>
            </a:r>
            <a:r>
              <a:rPr lang="en-US" sz="1200" kern="1200" dirty="0">
                <a:solidFill>
                  <a:schemeClr val="tx1"/>
                </a:solidFill>
                <a:effectLst/>
                <a:latin typeface="Fira Sans Condensed Medium" panose="020B0603050000020004" pitchFamily="34" charset="0"/>
                <a:ea typeface="+mn-ea"/>
                <a:cs typeface="+mn-cs"/>
              </a:rPr>
              <a:t>10</a:t>
            </a:r>
            <a:r>
              <a:rPr lang="el-GR" sz="1200" kern="1200" dirty="0">
                <a:solidFill>
                  <a:schemeClr val="tx1"/>
                </a:solidFill>
                <a:effectLst/>
                <a:latin typeface="Fira Sans Condensed Medium" panose="020B0603050000020004" pitchFamily="34" charset="0"/>
                <a:ea typeface="+mn-ea"/>
                <a:cs typeface="+mn-cs"/>
              </a:rPr>
              <a:t>%  </a:t>
            </a:r>
            <a:r>
              <a:rPr lang="el-GR" sz="1200" kern="1200" dirty="0">
                <a:solidFill>
                  <a:schemeClr val="tx1"/>
                </a:solidFill>
                <a:effectLst/>
                <a:latin typeface="Fira Sans Condensed Medium" panose="020B0603050000020004" pitchFamily="34" charset="0"/>
                <a:ea typeface="+mn-ea"/>
                <a:cs typeface="+mn-cs"/>
                <a:sym typeface="Wingdings" pitchFamily="2" charset="2"/>
              </a:rPr>
              <a:t> ΕΝΕΡΓΕΙΑΚΑ ΦΤΩΧΟ</a:t>
            </a:r>
            <a:endParaRPr lang="en-US" dirty="0">
              <a:latin typeface="Fira Sans Condensed Medium" panose="020B0603050000020004" pitchFamily="34" charset="0"/>
            </a:endParaRPr>
          </a:p>
          <a:p>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7</a:t>
            </a:fld>
            <a:endParaRPr lang="en-GR"/>
          </a:p>
        </p:txBody>
      </p:sp>
    </p:spTree>
    <p:extLst>
      <p:ext uri="{BB962C8B-B14F-4D97-AF65-F5344CB8AC3E}">
        <p14:creationId xmlns:p14="http://schemas.microsoft.com/office/powerpoint/2010/main" val="1277416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dirty="0"/>
              <a:t>Εδώ βλέπουμε τα βασικότερα και ελάχιστα απαιτούμενα δεδομένα που πρέπει να εισάγει ο χρήστης ή αλλιώς </a:t>
            </a:r>
            <a:r>
              <a:rPr lang="el-GR" dirty="0" err="1"/>
              <a:t>πάροχος</a:t>
            </a:r>
            <a:r>
              <a:rPr lang="el-GR" dirty="0"/>
              <a:t> ενέργειας για να πραγματοποιηθεί μια επιτυχής ανάλυση ενεργειακής φτώχειας.</a:t>
            </a:r>
          </a:p>
          <a:p>
            <a:r>
              <a:rPr lang="el-GR" dirty="0"/>
              <a:t>Αυτά είναι</a:t>
            </a:r>
            <a:r>
              <a:rPr lang="en-US" dirty="0"/>
              <a:t>: </a:t>
            </a:r>
            <a:r>
              <a:rPr lang="el-GR" dirty="0"/>
              <a:t>αναγνωριστικό πελάτη </a:t>
            </a:r>
            <a:r>
              <a:rPr lang="el-GR" dirty="0" err="1"/>
              <a:t>κλπ</a:t>
            </a:r>
            <a:r>
              <a:rPr lang="el-GR" dirty="0"/>
              <a:t> </a:t>
            </a:r>
            <a:r>
              <a:rPr lang="el-GR" dirty="0" err="1"/>
              <a:t>κλπ</a:t>
            </a:r>
            <a:endParaRPr lang="en-GR" dirty="0"/>
          </a:p>
        </p:txBody>
      </p:sp>
      <p:sp>
        <p:nvSpPr>
          <p:cNvPr id="4" name="Slide Number Placeholder 3"/>
          <p:cNvSpPr>
            <a:spLocks noGrp="1"/>
          </p:cNvSpPr>
          <p:nvPr>
            <p:ph type="sldNum" sz="quarter" idx="5"/>
          </p:nvPr>
        </p:nvSpPr>
        <p:spPr/>
        <p:txBody>
          <a:bodyPr/>
          <a:lstStyle/>
          <a:p>
            <a:fld id="{3E6CE5E0-D8BD-5845-86D6-8499C0DA30AA}" type="slidenum">
              <a:rPr lang="en-GR" smtClean="0"/>
              <a:t>8</a:t>
            </a:fld>
            <a:endParaRPr lang="en-GR"/>
          </a:p>
        </p:txBody>
      </p:sp>
    </p:spTree>
    <p:extLst>
      <p:ext uri="{BB962C8B-B14F-4D97-AF65-F5344CB8AC3E}">
        <p14:creationId xmlns:p14="http://schemas.microsoft.com/office/powerpoint/2010/main" val="12910076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t>
            </a:r>
            <a:r>
              <a:rPr lang="el-GR" dirty="0" err="1"/>
              <a:t>αζί</a:t>
            </a:r>
            <a:r>
              <a:rPr lang="el-GR" dirty="0"/>
              <a:t> με τα προηγούμενα και βασικά δεδομένα, το εργαλείο έχει τη δυνατότητα να εξετάζει και επιπλέον δεδομένα κατά την  πραγματοποίηση ανάλυσης. </a:t>
            </a:r>
            <a:br>
              <a:rPr lang="el-GR" dirty="0"/>
            </a:br>
            <a:r>
              <a:rPr lang="el-GR" dirty="0"/>
              <a:t>Με αυτόν τον τρόπο, αφού συνδυαστούν μπορούμε  να πραγματοποιήσουμε μια πιο λεπτομερή στατιστική μελέτη αποκτώντας εν τέλει μια πιο καθαρή εικόνα για την κατάσταση των νοικοκυριών.</a:t>
            </a:r>
            <a:r>
              <a:rPr lang="en-US" dirty="0"/>
              <a:t> </a:t>
            </a:r>
            <a:endParaRPr lang="el-GR" dirty="0"/>
          </a:p>
        </p:txBody>
      </p:sp>
      <p:sp>
        <p:nvSpPr>
          <p:cNvPr id="4" name="Slide Number Placeholder 3"/>
          <p:cNvSpPr>
            <a:spLocks noGrp="1"/>
          </p:cNvSpPr>
          <p:nvPr>
            <p:ph type="sldNum" sz="quarter" idx="5"/>
          </p:nvPr>
        </p:nvSpPr>
        <p:spPr/>
        <p:txBody>
          <a:bodyPr/>
          <a:lstStyle/>
          <a:p>
            <a:fld id="{3E6CE5E0-D8BD-5845-86D6-8499C0DA30AA}" type="slidenum">
              <a:rPr lang="en-GR" smtClean="0"/>
              <a:t>9</a:t>
            </a:fld>
            <a:endParaRPr lang="en-GR"/>
          </a:p>
        </p:txBody>
      </p:sp>
    </p:spTree>
    <p:extLst>
      <p:ext uri="{BB962C8B-B14F-4D97-AF65-F5344CB8AC3E}">
        <p14:creationId xmlns:p14="http://schemas.microsoft.com/office/powerpoint/2010/main" val="30959291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Cover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6750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mage slide layout">
    <p:bg>
      <p:bgPr>
        <a:solidFill>
          <a:schemeClr val="bg1"/>
        </a:solidFill>
        <a:effectLst/>
      </p:bgPr>
    </p:bg>
    <p:spTree>
      <p:nvGrpSpPr>
        <p:cNvPr id="1" name=""/>
        <p:cNvGrpSpPr/>
        <p:nvPr/>
      </p:nvGrpSpPr>
      <p:grpSpPr>
        <a:xfrm>
          <a:off x="0" y="0"/>
          <a:ext cx="0" cy="0"/>
          <a:chOff x="0" y="0"/>
          <a:chExt cx="0" cy="0"/>
        </a:xfrm>
      </p:grpSpPr>
      <p:sp>
        <p:nvSpPr>
          <p:cNvPr id="3" name="Frame 2">
            <a:extLst>
              <a:ext uri="{FF2B5EF4-FFF2-40B4-BE49-F238E27FC236}">
                <a16:creationId xmlns:a16="http://schemas.microsoft.com/office/drawing/2014/main" id="{11A067AA-F6AF-4715-9F07-7BE30046CBF0}"/>
              </a:ext>
            </a:extLst>
          </p:cNvPr>
          <p:cNvSpPr/>
          <p:nvPr userDrawn="1"/>
        </p:nvSpPr>
        <p:spPr>
          <a:xfrm>
            <a:off x="642938" y="514350"/>
            <a:ext cx="10906125" cy="2990850"/>
          </a:xfrm>
          <a:prstGeom prst="frame">
            <a:avLst>
              <a:gd name="adj1" fmla="val 2557"/>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096806"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D5DB206C-7370-448F-B4C9-4059BADCA645}"/>
              </a:ext>
            </a:extLst>
          </p:cNvPr>
          <p:cNvSpPr>
            <a:spLocks noGrp="1"/>
          </p:cNvSpPr>
          <p:nvPr>
            <p:ph type="pic" sz="quarter" idx="11" hasCustomPrompt="1"/>
          </p:nvPr>
        </p:nvSpPr>
        <p:spPr>
          <a:xfrm>
            <a:off x="3735231"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6" name="그림 개체 틀 2">
            <a:extLst>
              <a:ext uri="{FF2B5EF4-FFF2-40B4-BE49-F238E27FC236}">
                <a16:creationId xmlns:a16="http://schemas.microsoft.com/office/drawing/2014/main" id="{7383E1CB-8D0E-4180-8C52-C5F4A24ED3F0}"/>
              </a:ext>
            </a:extLst>
          </p:cNvPr>
          <p:cNvSpPr>
            <a:spLocks noGrp="1"/>
          </p:cNvSpPr>
          <p:nvPr>
            <p:ph type="pic" sz="quarter" idx="12" hasCustomPrompt="1"/>
          </p:nvPr>
        </p:nvSpPr>
        <p:spPr>
          <a:xfrm>
            <a:off x="6373656"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33F4681A-0E5C-4D94-B5F0-6A175DBC6CD4}"/>
              </a:ext>
            </a:extLst>
          </p:cNvPr>
          <p:cNvSpPr>
            <a:spLocks noGrp="1"/>
          </p:cNvSpPr>
          <p:nvPr>
            <p:ph type="pic" sz="quarter" idx="13" hasCustomPrompt="1"/>
          </p:nvPr>
        </p:nvSpPr>
        <p:spPr>
          <a:xfrm>
            <a:off x="9012081" y="2310178"/>
            <a:ext cx="2084544" cy="231384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4742262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5638800" cy="6858000"/>
          </a:xfrm>
          <a:prstGeom prst="rect">
            <a:avLst/>
          </a:prstGeom>
          <a:solidFill>
            <a:schemeClr val="bg1">
              <a:lumMod val="95000"/>
            </a:schemeClr>
          </a:solidFill>
          <a:ln w="152400">
            <a:noFill/>
          </a:ln>
          <a:effectLst/>
        </p:spPr>
        <p:txBody>
          <a:bodyPr lIns="365760" anchor="ctr"/>
          <a:lstStyle>
            <a:lvl1pPr marL="0" indent="0" algn="l">
              <a:buFontTx/>
              <a:buNone/>
              <a:defRPr sz="1400">
                <a:solidFill>
                  <a:schemeClr val="tx1">
                    <a:lumMod val="75000"/>
                    <a:lumOff val="25000"/>
                  </a:schemeClr>
                </a:solidFill>
              </a:defRPr>
            </a:lvl1pPr>
          </a:lstStyle>
          <a:p>
            <a:r>
              <a:rPr lang="en-US" altLang="ko-KR" dirty="0"/>
              <a:t>Place Your Picture Here And Sand Back</a:t>
            </a:r>
            <a:endParaRPr lang="ko-KR" altLang="en-US" dirty="0"/>
          </a:p>
        </p:txBody>
      </p:sp>
      <p:sp>
        <p:nvSpPr>
          <p:cNvPr id="7" name="그림 개체 틀 2">
            <a:extLst>
              <a:ext uri="{FF2B5EF4-FFF2-40B4-BE49-F238E27FC236}">
                <a16:creationId xmlns:a16="http://schemas.microsoft.com/office/drawing/2014/main" id="{6033F2F0-7D0F-4B5D-8E37-7C30E5A5D26E}"/>
              </a:ext>
            </a:extLst>
          </p:cNvPr>
          <p:cNvSpPr>
            <a:spLocks noGrp="1"/>
          </p:cNvSpPr>
          <p:nvPr>
            <p:ph type="pic" sz="quarter" idx="11" hasCustomPrompt="1"/>
          </p:nvPr>
        </p:nvSpPr>
        <p:spPr>
          <a:xfrm>
            <a:off x="7548561" y="477308"/>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40B2EF10-A0C4-401E-8AA6-CF7463C59568}"/>
              </a:ext>
            </a:extLst>
          </p:cNvPr>
          <p:cNvSpPr>
            <a:spLocks noGrp="1"/>
          </p:cNvSpPr>
          <p:nvPr>
            <p:ph type="pic" sz="quarter" idx="12" hasCustomPrompt="1"/>
          </p:nvPr>
        </p:nvSpPr>
        <p:spPr>
          <a:xfrm>
            <a:off x="7548561" y="3648856"/>
            <a:ext cx="2897717" cy="2731837"/>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40298025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1EB83EC1-AF10-4FD7-8089-F03DAD6397E7}"/>
              </a:ext>
            </a:extLst>
          </p:cNvPr>
          <p:cNvSpPr/>
          <p:nvPr userDrawn="1"/>
        </p:nvSpPr>
        <p:spPr>
          <a:xfrm>
            <a:off x="0" y="0"/>
            <a:ext cx="12192000" cy="23810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1453561"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5" name="그림 개체 틀 2">
            <a:extLst>
              <a:ext uri="{FF2B5EF4-FFF2-40B4-BE49-F238E27FC236}">
                <a16:creationId xmlns:a16="http://schemas.microsoft.com/office/drawing/2014/main" id="{32DE4F21-2D03-408A-A113-1ECBBBFDE8D6}"/>
              </a:ext>
            </a:extLst>
          </p:cNvPr>
          <p:cNvSpPr>
            <a:spLocks noGrp="1"/>
          </p:cNvSpPr>
          <p:nvPr>
            <p:ph type="pic" sz="quarter" idx="11" hasCustomPrompt="1"/>
          </p:nvPr>
        </p:nvSpPr>
        <p:spPr>
          <a:xfrm>
            <a:off x="8067429" y="479834"/>
            <a:ext cx="3611542" cy="5898334"/>
          </a:xfrm>
          <a:prstGeom prst="rect">
            <a:avLst/>
          </a:prstGeom>
          <a:solidFill>
            <a:schemeClr val="bg1">
              <a:lumMod val="95000"/>
            </a:schemeClr>
          </a:solidFill>
          <a:ln w="152400">
            <a:noFill/>
          </a:ln>
          <a:effectLst/>
        </p:spPr>
        <p:txBody>
          <a:bodyPr anchor="ctr"/>
          <a:lstStyle>
            <a:lvl1pPr marL="0" indent="0" algn="ctr">
              <a:buFontTx/>
              <a:buNone/>
              <a:defRPr sz="1400">
                <a:solidFill>
                  <a:schemeClr val="tx1">
                    <a:lumMod val="75000"/>
                    <a:lumOff val="25000"/>
                  </a:schemeClr>
                </a:solidFill>
              </a:defRPr>
            </a:lvl1pPr>
          </a:lstStyle>
          <a:p>
            <a:r>
              <a:rPr lang="en-US" altLang="ko-KR" dirty="0"/>
              <a:t>Place Your Picture Here </a:t>
            </a:r>
          </a:p>
          <a:p>
            <a:r>
              <a:rPr lang="en-US" altLang="ko-KR" dirty="0"/>
              <a:t>And Sand Back</a:t>
            </a:r>
            <a:endParaRPr lang="ko-KR" altLang="en-US" dirty="0"/>
          </a:p>
        </p:txBody>
      </p:sp>
      <p:sp>
        <p:nvSpPr>
          <p:cNvPr id="6" name="그림 개체 틀 2">
            <a:extLst>
              <a:ext uri="{FF2B5EF4-FFF2-40B4-BE49-F238E27FC236}">
                <a16:creationId xmlns:a16="http://schemas.microsoft.com/office/drawing/2014/main" id="{A62276F5-0236-424B-9645-A889FC412855}"/>
              </a:ext>
            </a:extLst>
          </p:cNvPr>
          <p:cNvSpPr>
            <a:spLocks noGrp="1"/>
          </p:cNvSpPr>
          <p:nvPr>
            <p:ph type="pic" sz="quarter" idx="12" hasCustomPrompt="1"/>
          </p:nvPr>
        </p:nvSpPr>
        <p:spPr>
          <a:xfrm>
            <a:off x="3658183"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B703617E-9CA4-425B-945B-4B73794CE227}"/>
              </a:ext>
            </a:extLst>
          </p:cNvPr>
          <p:cNvSpPr>
            <a:spLocks noGrp="1"/>
          </p:cNvSpPr>
          <p:nvPr>
            <p:ph type="pic" sz="quarter" idx="13" hasCustomPrompt="1"/>
          </p:nvPr>
        </p:nvSpPr>
        <p:spPr>
          <a:xfrm>
            <a:off x="5862805" y="479835"/>
            <a:ext cx="1823793" cy="259834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905055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3638550"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5" name="그림 개체 틀 2">
            <a:extLst>
              <a:ext uri="{FF2B5EF4-FFF2-40B4-BE49-F238E27FC236}">
                <a16:creationId xmlns:a16="http://schemas.microsoft.com/office/drawing/2014/main" id="{EA5E7C78-B7FD-4905-970D-675E6D396175}"/>
              </a:ext>
            </a:extLst>
          </p:cNvPr>
          <p:cNvSpPr>
            <a:spLocks noGrp="1"/>
          </p:cNvSpPr>
          <p:nvPr>
            <p:ph type="pic" sz="quarter" idx="11" hasCustomPrompt="1"/>
          </p:nvPr>
        </p:nvSpPr>
        <p:spPr>
          <a:xfrm>
            <a:off x="3638550" y="56918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6" name="그림 개체 틀 2">
            <a:extLst>
              <a:ext uri="{FF2B5EF4-FFF2-40B4-BE49-F238E27FC236}">
                <a16:creationId xmlns:a16="http://schemas.microsoft.com/office/drawing/2014/main" id="{01CFBF6C-8D5A-4D48-ACE1-2D979A60A21D}"/>
              </a:ext>
            </a:extLst>
          </p:cNvPr>
          <p:cNvSpPr>
            <a:spLocks noGrp="1"/>
          </p:cNvSpPr>
          <p:nvPr>
            <p:ph type="pic" sz="quarter" idx="12" hasCustomPrompt="1"/>
          </p:nvPr>
        </p:nvSpPr>
        <p:spPr>
          <a:xfrm>
            <a:off x="657225" y="3543300"/>
            <a:ext cx="2743200" cy="27432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 and sand back</a:t>
            </a:r>
            <a:endParaRPr lang="ko-KR" altLang="en-US" dirty="0"/>
          </a:p>
        </p:txBody>
      </p:sp>
      <p:sp>
        <p:nvSpPr>
          <p:cNvPr id="8" name="Rectangle 7">
            <a:extLst>
              <a:ext uri="{FF2B5EF4-FFF2-40B4-BE49-F238E27FC236}">
                <a16:creationId xmlns:a16="http://schemas.microsoft.com/office/drawing/2014/main" id="{2F26D5AB-D725-405F-B143-0753C3C45DCD}"/>
              </a:ext>
            </a:extLst>
          </p:cNvPr>
          <p:cNvSpPr/>
          <p:nvPr userDrawn="1"/>
        </p:nvSpPr>
        <p:spPr>
          <a:xfrm>
            <a:off x="-1" y="0"/>
            <a:ext cx="3400425" cy="331238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2123018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lIns="3383280" rIns="0" anchor="ctr"/>
          <a:lstStyle>
            <a:lvl1pPr marL="0" indent="0" algn="ctr">
              <a:buFontTx/>
              <a:buNone/>
              <a:defRPr sz="2000">
                <a:solidFill>
                  <a:schemeClr val="tx1">
                    <a:lumMod val="75000"/>
                    <a:lumOff val="25000"/>
                  </a:schemeClr>
                </a:solidFill>
              </a:defRPr>
            </a:lvl1pPr>
          </a:lstStyle>
          <a:p>
            <a:r>
              <a:rPr lang="en-US" altLang="ko-KR" dirty="0"/>
              <a:t>Place Your Picture Here And Sand to Back</a:t>
            </a:r>
            <a:endParaRPr lang="ko-KR" altLang="en-US" dirty="0"/>
          </a:p>
        </p:txBody>
      </p:sp>
    </p:spTree>
    <p:extLst>
      <p:ext uri="{BB962C8B-B14F-4D97-AF65-F5344CB8AC3E}">
        <p14:creationId xmlns:p14="http://schemas.microsoft.com/office/powerpoint/2010/main" val="31779387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Image slide layout">
    <p:bg>
      <p:bgPr>
        <a:solidFill>
          <a:schemeClr val="bg1"/>
        </a:solidFill>
        <a:effectLst/>
      </p:bgPr>
    </p:bg>
    <p:spTree>
      <p:nvGrpSpPr>
        <p:cNvPr id="1" name=""/>
        <p:cNvGrpSpPr/>
        <p:nvPr/>
      </p:nvGrpSpPr>
      <p:grpSpPr>
        <a:xfrm>
          <a:off x="0" y="0"/>
          <a:ext cx="0" cy="0"/>
          <a:chOff x="0" y="0"/>
          <a:chExt cx="0" cy="0"/>
        </a:xfrm>
      </p:grpSpPr>
      <p:sp>
        <p:nvSpPr>
          <p:cNvPr id="5" name="액자 12">
            <a:extLst>
              <a:ext uri="{FF2B5EF4-FFF2-40B4-BE49-F238E27FC236}">
                <a16:creationId xmlns:a16="http://schemas.microsoft.com/office/drawing/2014/main" id="{95EDCEF7-DD83-4CD4-BE92-A97D74011033}"/>
              </a:ext>
            </a:extLst>
          </p:cNvPr>
          <p:cNvSpPr/>
          <p:nvPr userDrawn="1"/>
        </p:nvSpPr>
        <p:spPr>
          <a:xfrm>
            <a:off x="547181" y="1761846"/>
            <a:ext cx="11097638" cy="3334311"/>
          </a:xfrm>
          <a:prstGeom prst="frame">
            <a:avLst>
              <a:gd name="adj1" fmla="val 2412"/>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solidFill>
                <a:schemeClr val="tx1"/>
              </a:solidFill>
            </a:endParaRPr>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2" y="569068"/>
            <a:ext cx="3661647" cy="5719864"/>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63766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Image slide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B358CF5-5043-4D3B-92BD-59549782EBBE}"/>
              </a:ext>
            </a:extLst>
          </p:cNvPr>
          <p:cNvSpPr/>
          <p:nvPr userDrawn="1"/>
        </p:nvSpPr>
        <p:spPr>
          <a:xfrm>
            <a:off x="7515225" y="0"/>
            <a:ext cx="4676775"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aphic 14">
            <a:extLst>
              <a:ext uri="{FF2B5EF4-FFF2-40B4-BE49-F238E27FC236}">
                <a16:creationId xmlns:a16="http://schemas.microsoft.com/office/drawing/2014/main" id="{B59EE49C-3795-40A6-B206-565A372E5530}"/>
              </a:ext>
            </a:extLst>
          </p:cNvPr>
          <p:cNvGrpSpPr/>
          <p:nvPr userDrawn="1"/>
        </p:nvGrpSpPr>
        <p:grpSpPr>
          <a:xfrm>
            <a:off x="5720146" y="1420664"/>
            <a:ext cx="5589803" cy="4396475"/>
            <a:chOff x="2444748" y="555045"/>
            <a:chExt cx="7282048" cy="5727454"/>
          </a:xfrm>
        </p:grpSpPr>
        <p:sp>
          <p:nvSpPr>
            <p:cNvPr id="6" name="Freeform: Shape 5">
              <a:extLst>
                <a:ext uri="{FF2B5EF4-FFF2-40B4-BE49-F238E27FC236}">
                  <a16:creationId xmlns:a16="http://schemas.microsoft.com/office/drawing/2014/main" id="{716E008B-9F44-493C-B58F-ABFC0E7190A5}"/>
                </a:ext>
              </a:extLst>
            </p:cNvPr>
            <p:cNvSpPr/>
            <p:nvPr/>
          </p:nvSpPr>
          <p:spPr>
            <a:xfrm>
              <a:off x="4964693" y="5443837"/>
              <a:ext cx="2168250" cy="818208"/>
            </a:xfrm>
            <a:custGeom>
              <a:avLst/>
              <a:gdLst>
                <a:gd name="connsiteX0" fmla="*/ 1941333 w 2168250"/>
                <a:gd name="connsiteY0" fmla="*/ 525699 h 818207"/>
                <a:gd name="connsiteX1" fmla="*/ 1785874 w 2168250"/>
                <a:gd name="connsiteY1" fmla="*/ 30683 h 818207"/>
                <a:gd name="connsiteX2" fmla="*/ 1114943 w 2168250"/>
                <a:gd name="connsiteY2" fmla="*/ 30683 h 818207"/>
                <a:gd name="connsiteX3" fmla="*/ 1065851 w 2168250"/>
                <a:gd name="connsiteY3" fmla="*/ 30683 h 818207"/>
                <a:gd name="connsiteX4" fmla="*/ 390830 w 2168250"/>
                <a:gd name="connsiteY4" fmla="*/ 30683 h 818207"/>
                <a:gd name="connsiteX5" fmla="*/ 235370 w 2168250"/>
                <a:gd name="connsiteY5" fmla="*/ 525699 h 818207"/>
                <a:gd name="connsiteX6" fmla="*/ 259916 w 2168250"/>
                <a:gd name="connsiteY6" fmla="*/ 816162 h 818207"/>
                <a:gd name="connsiteX7" fmla="*/ 1065851 w 2168250"/>
                <a:gd name="connsiteY7" fmla="*/ 816162 h 818207"/>
                <a:gd name="connsiteX8" fmla="*/ 1114943 w 2168250"/>
                <a:gd name="connsiteY8" fmla="*/ 816162 h 818207"/>
                <a:gd name="connsiteX9" fmla="*/ 1920878 w 2168250"/>
                <a:gd name="connsiteY9" fmla="*/ 816162 h 818207"/>
                <a:gd name="connsiteX10" fmla="*/ 1941333 w 2168250"/>
                <a:gd name="connsiteY10" fmla="*/ 525699 h 818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68250" h="818207">
                  <a:moveTo>
                    <a:pt x="1941333" y="525699"/>
                  </a:moveTo>
                  <a:cubicBezTo>
                    <a:pt x="1789965" y="370239"/>
                    <a:pt x="1785874" y="30683"/>
                    <a:pt x="1785874" y="30683"/>
                  </a:cubicBezTo>
                  <a:lnTo>
                    <a:pt x="1114943" y="30683"/>
                  </a:lnTo>
                  <a:lnTo>
                    <a:pt x="1065851" y="30683"/>
                  </a:lnTo>
                  <a:lnTo>
                    <a:pt x="390830" y="30683"/>
                  </a:lnTo>
                  <a:cubicBezTo>
                    <a:pt x="390830" y="30683"/>
                    <a:pt x="386739" y="366148"/>
                    <a:pt x="235370" y="525699"/>
                  </a:cubicBezTo>
                  <a:cubicBezTo>
                    <a:pt x="84002" y="681158"/>
                    <a:pt x="-149188" y="816162"/>
                    <a:pt x="259916" y="816162"/>
                  </a:cubicBezTo>
                  <a:cubicBezTo>
                    <a:pt x="587199" y="816162"/>
                    <a:pt x="939029" y="816162"/>
                    <a:pt x="1065851" y="816162"/>
                  </a:cubicBezTo>
                  <a:cubicBezTo>
                    <a:pt x="1098579" y="816162"/>
                    <a:pt x="1114943" y="816162"/>
                    <a:pt x="1114943" y="816162"/>
                  </a:cubicBezTo>
                  <a:cubicBezTo>
                    <a:pt x="1245857" y="816162"/>
                    <a:pt x="1597686" y="816162"/>
                    <a:pt x="1920878" y="816162"/>
                  </a:cubicBezTo>
                  <a:cubicBezTo>
                    <a:pt x="2329982" y="816162"/>
                    <a:pt x="2092702" y="681158"/>
                    <a:pt x="1941333" y="525699"/>
                  </a:cubicBezTo>
                  <a:close/>
                </a:path>
              </a:pathLst>
            </a:custGeom>
            <a:solidFill>
              <a:schemeClr val="bg1">
                <a:lumMod val="65000"/>
              </a:schemeClr>
            </a:solidFill>
            <a:ln w="9525" cap="flat">
              <a:noFill/>
              <a:prstDash val="solid"/>
              <a:miter/>
            </a:ln>
          </p:spPr>
          <p:txBody>
            <a:bodyPr rtlCol="0" anchor="ctr"/>
            <a:lstStyle/>
            <a:p>
              <a:endParaRPr lang="en-US"/>
            </a:p>
          </p:txBody>
        </p:sp>
        <p:sp>
          <p:nvSpPr>
            <p:cNvPr id="7" name="Freeform: Shape 6">
              <a:extLst>
                <a:ext uri="{FF2B5EF4-FFF2-40B4-BE49-F238E27FC236}">
                  <a16:creationId xmlns:a16="http://schemas.microsoft.com/office/drawing/2014/main" id="{0C1A2B49-6603-4C93-BCDA-8893B608D8C1}"/>
                </a:ext>
              </a:extLst>
            </p:cNvPr>
            <p:cNvSpPr/>
            <p:nvPr/>
          </p:nvSpPr>
          <p:spPr>
            <a:xfrm>
              <a:off x="2444748" y="555045"/>
              <a:ext cx="7282048" cy="4950157"/>
            </a:xfrm>
            <a:custGeom>
              <a:avLst/>
              <a:gdLst>
                <a:gd name="connsiteX0" fmla="*/ 7038632 w 7282048"/>
                <a:gd name="connsiteY0" fmla="*/ 30683 h 4950157"/>
                <a:gd name="connsiteX1" fmla="*/ 3704436 w 7282048"/>
                <a:gd name="connsiteY1" fmla="*/ 30683 h 4950157"/>
                <a:gd name="connsiteX2" fmla="*/ 3589886 w 7282048"/>
                <a:gd name="connsiteY2" fmla="*/ 30683 h 4950157"/>
                <a:gd name="connsiteX3" fmla="*/ 259781 w 7282048"/>
                <a:gd name="connsiteY3" fmla="*/ 30683 h 4950157"/>
                <a:gd name="connsiteX4" fmla="*/ 30683 w 7282048"/>
                <a:gd name="connsiteY4" fmla="*/ 259781 h 4950157"/>
                <a:gd name="connsiteX5" fmla="*/ 30683 w 7282048"/>
                <a:gd name="connsiteY5" fmla="*/ 4698558 h 4950157"/>
                <a:gd name="connsiteX6" fmla="*/ 239326 w 7282048"/>
                <a:gd name="connsiteY6" fmla="*/ 4931748 h 4950157"/>
                <a:gd name="connsiteX7" fmla="*/ 7042723 w 7282048"/>
                <a:gd name="connsiteY7" fmla="*/ 4931748 h 4950157"/>
                <a:gd name="connsiteX8" fmla="*/ 7251366 w 7282048"/>
                <a:gd name="connsiteY8" fmla="*/ 4698558 h 4950157"/>
                <a:gd name="connsiteX9" fmla="*/ 7251366 w 7282048"/>
                <a:gd name="connsiteY9" fmla="*/ 259781 h 4950157"/>
                <a:gd name="connsiteX10" fmla="*/ 7038632 w 7282048"/>
                <a:gd name="connsiteY10" fmla="*/ 30683 h 49501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282048" h="4950157">
                  <a:moveTo>
                    <a:pt x="7038632" y="30683"/>
                  </a:moveTo>
                  <a:lnTo>
                    <a:pt x="3704436" y="30683"/>
                  </a:lnTo>
                  <a:lnTo>
                    <a:pt x="3589886" y="30683"/>
                  </a:lnTo>
                  <a:lnTo>
                    <a:pt x="259781" y="30683"/>
                  </a:lnTo>
                  <a:cubicBezTo>
                    <a:pt x="141141" y="30683"/>
                    <a:pt x="30683" y="128868"/>
                    <a:pt x="30683" y="259781"/>
                  </a:cubicBezTo>
                  <a:lnTo>
                    <a:pt x="30683" y="4698558"/>
                  </a:lnTo>
                  <a:cubicBezTo>
                    <a:pt x="30683" y="4829472"/>
                    <a:pt x="124777" y="4931748"/>
                    <a:pt x="239326" y="4931748"/>
                  </a:cubicBezTo>
                  <a:lnTo>
                    <a:pt x="7042723" y="4931748"/>
                  </a:lnTo>
                  <a:cubicBezTo>
                    <a:pt x="7157272" y="4931748"/>
                    <a:pt x="7251366" y="4825380"/>
                    <a:pt x="7251366" y="4698558"/>
                  </a:cubicBezTo>
                  <a:lnTo>
                    <a:pt x="7251366" y="259781"/>
                  </a:lnTo>
                  <a:cubicBezTo>
                    <a:pt x="7251366" y="128868"/>
                    <a:pt x="7157272" y="30683"/>
                    <a:pt x="7038632" y="30683"/>
                  </a:cubicBezTo>
                  <a:close/>
                </a:path>
              </a:pathLst>
            </a:custGeom>
            <a:solidFill>
              <a:schemeClr val="bg1">
                <a:lumMod val="75000"/>
              </a:schemeClr>
            </a:solidFill>
            <a:ln w="9525" cap="flat">
              <a:noFill/>
              <a:prstDash val="solid"/>
              <a:miter/>
            </a:ln>
          </p:spPr>
          <p:txBody>
            <a:bodyPr rtlCol="0" anchor="ctr"/>
            <a:lstStyle/>
            <a:p>
              <a:endParaRPr lang="en-US" dirty="0"/>
            </a:p>
          </p:txBody>
        </p:sp>
        <p:sp>
          <p:nvSpPr>
            <p:cNvPr id="8" name="Freeform: Shape 7">
              <a:extLst>
                <a:ext uri="{FF2B5EF4-FFF2-40B4-BE49-F238E27FC236}">
                  <a16:creationId xmlns:a16="http://schemas.microsoft.com/office/drawing/2014/main" id="{8C70C51E-C968-4707-899F-DE217D80997C}"/>
                </a:ext>
              </a:extLst>
            </p:cNvPr>
            <p:cNvSpPr/>
            <p:nvPr/>
          </p:nvSpPr>
          <p:spPr>
            <a:xfrm>
              <a:off x="8706599" y="5435655"/>
              <a:ext cx="490925" cy="81821"/>
            </a:xfrm>
            <a:custGeom>
              <a:avLst/>
              <a:gdLst>
                <a:gd name="connsiteX0" fmla="*/ 32212 w 490924"/>
                <a:gd name="connsiteY0" fmla="*/ 30683 h 81820"/>
                <a:gd name="connsiteX1" fmla="*/ 64939 w 490924"/>
                <a:gd name="connsiteY1" fmla="*/ 71593 h 81820"/>
                <a:gd name="connsiteX2" fmla="*/ 461771 w 490924"/>
                <a:gd name="connsiteY2" fmla="*/ 71593 h 81820"/>
                <a:gd name="connsiteX3" fmla="*/ 498590 w 490924"/>
                <a:gd name="connsiteY3" fmla="*/ 30683 h 81820"/>
                <a:gd name="connsiteX4" fmla="*/ 32212 w 490924"/>
                <a:gd name="connsiteY4" fmla="*/ 30683 h 818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924" h="81820">
                  <a:moveTo>
                    <a:pt x="32212" y="30683"/>
                  </a:moveTo>
                  <a:cubicBezTo>
                    <a:pt x="32212" y="30683"/>
                    <a:pt x="19938" y="67502"/>
                    <a:pt x="64939" y="71593"/>
                  </a:cubicBezTo>
                  <a:lnTo>
                    <a:pt x="461771" y="71593"/>
                  </a:lnTo>
                  <a:cubicBezTo>
                    <a:pt x="461771" y="71593"/>
                    <a:pt x="502681" y="75684"/>
                    <a:pt x="498590" y="30683"/>
                  </a:cubicBezTo>
                  <a:lnTo>
                    <a:pt x="32212" y="30683"/>
                  </a:lnTo>
                  <a:close/>
                </a:path>
              </a:pathLst>
            </a:custGeom>
            <a:solidFill>
              <a:schemeClr val="bg1">
                <a:lumMod val="65000"/>
              </a:schemeClr>
            </a:solidFill>
            <a:ln w="9525" cap="flat">
              <a:noFill/>
              <a:prstDash val="solid"/>
              <a:miter/>
            </a:ln>
          </p:spPr>
          <p:txBody>
            <a:bodyPr rtlCol="0" anchor="ctr"/>
            <a:lstStyle/>
            <a:p>
              <a:endParaRPr lang="en-US"/>
            </a:p>
          </p:txBody>
        </p:sp>
        <p:sp>
          <p:nvSpPr>
            <p:cNvPr id="9" name="Freeform: Shape 8">
              <a:extLst>
                <a:ext uri="{FF2B5EF4-FFF2-40B4-BE49-F238E27FC236}">
                  <a16:creationId xmlns:a16="http://schemas.microsoft.com/office/drawing/2014/main" id="{F6BA87E5-BDD3-47B0-8C9F-EDFB6B811129}"/>
                </a:ext>
              </a:extLst>
            </p:cNvPr>
            <p:cNvSpPr/>
            <p:nvPr/>
          </p:nvSpPr>
          <p:spPr>
            <a:xfrm>
              <a:off x="2481568" y="595956"/>
              <a:ext cx="7200228" cy="4336501"/>
            </a:xfrm>
            <a:custGeom>
              <a:avLst/>
              <a:gdLst>
                <a:gd name="connsiteX0" fmla="*/ 6973175 w 7200227"/>
                <a:gd name="connsiteY0" fmla="*/ 30683 h 4336501"/>
                <a:gd name="connsiteX1" fmla="*/ 3671707 w 7200227"/>
                <a:gd name="connsiteY1" fmla="*/ 30683 h 4336501"/>
                <a:gd name="connsiteX2" fmla="*/ 3561249 w 7200227"/>
                <a:gd name="connsiteY2" fmla="*/ 30683 h 4336501"/>
                <a:gd name="connsiteX3" fmla="*/ 259781 w 7200227"/>
                <a:gd name="connsiteY3" fmla="*/ 30683 h 4336501"/>
                <a:gd name="connsiteX4" fmla="*/ 30683 w 7200227"/>
                <a:gd name="connsiteY4" fmla="*/ 231144 h 4336501"/>
                <a:gd name="connsiteX5" fmla="*/ 30683 w 7200227"/>
                <a:gd name="connsiteY5" fmla="*/ 4330365 h 4336501"/>
                <a:gd name="connsiteX6" fmla="*/ 7185909 w 7200227"/>
                <a:gd name="connsiteY6" fmla="*/ 4330365 h 4336501"/>
                <a:gd name="connsiteX7" fmla="*/ 7185909 w 7200227"/>
                <a:gd name="connsiteY7" fmla="*/ 231144 h 4336501"/>
                <a:gd name="connsiteX8" fmla="*/ 6973175 w 7200227"/>
                <a:gd name="connsiteY8" fmla="*/ 30683 h 43365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4336501">
                  <a:moveTo>
                    <a:pt x="6973175" y="30683"/>
                  </a:moveTo>
                  <a:lnTo>
                    <a:pt x="3671707" y="30683"/>
                  </a:lnTo>
                  <a:lnTo>
                    <a:pt x="3561249" y="30683"/>
                  </a:lnTo>
                  <a:lnTo>
                    <a:pt x="259781" y="30683"/>
                  </a:lnTo>
                  <a:cubicBezTo>
                    <a:pt x="141141" y="30683"/>
                    <a:pt x="30683" y="112504"/>
                    <a:pt x="30683" y="231144"/>
                  </a:cubicBezTo>
                  <a:lnTo>
                    <a:pt x="30683" y="4330365"/>
                  </a:lnTo>
                  <a:lnTo>
                    <a:pt x="7185909" y="4330365"/>
                  </a:lnTo>
                  <a:lnTo>
                    <a:pt x="7185909" y="231144"/>
                  </a:lnTo>
                  <a:cubicBezTo>
                    <a:pt x="7185909" y="112504"/>
                    <a:pt x="7091815" y="30683"/>
                    <a:pt x="6973175" y="30683"/>
                  </a:cubicBezTo>
                  <a:close/>
                </a:path>
              </a:pathLst>
            </a:custGeom>
            <a:solidFill>
              <a:schemeClr val="tx1">
                <a:lumMod val="85000"/>
                <a:lumOff val="15000"/>
              </a:schemeClr>
            </a:solidFill>
            <a:ln w="9525"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BC9C68AE-3F02-48D5-A299-9B7311EC8D90}"/>
                </a:ext>
              </a:extLst>
            </p:cNvPr>
            <p:cNvSpPr/>
            <p:nvPr/>
          </p:nvSpPr>
          <p:spPr>
            <a:xfrm>
              <a:off x="4968919" y="6159768"/>
              <a:ext cx="2168250" cy="122731"/>
            </a:xfrm>
            <a:custGeom>
              <a:avLst/>
              <a:gdLst>
                <a:gd name="connsiteX0" fmla="*/ 30683 w 2168250"/>
                <a:gd name="connsiteY0" fmla="*/ 34774 h 122731"/>
                <a:gd name="connsiteX1" fmla="*/ 30683 w 2168250"/>
                <a:gd name="connsiteY1" fmla="*/ 34774 h 122731"/>
                <a:gd name="connsiteX2" fmla="*/ 30683 w 2168250"/>
                <a:gd name="connsiteY2" fmla="*/ 38865 h 122731"/>
                <a:gd name="connsiteX3" fmla="*/ 30683 w 2168250"/>
                <a:gd name="connsiteY3" fmla="*/ 38865 h 122731"/>
                <a:gd name="connsiteX4" fmla="*/ 263872 w 2168250"/>
                <a:gd name="connsiteY4" fmla="*/ 96140 h 122731"/>
                <a:gd name="connsiteX5" fmla="*/ 1069807 w 2168250"/>
                <a:gd name="connsiteY5" fmla="*/ 96140 h 122731"/>
                <a:gd name="connsiteX6" fmla="*/ 1118899 w 2168250"/>
                <a:gd name="connsiteY6" fmla="*/ 96140 h 122731"/>
                <a:gd name="connsiteX7" fmla="*/ 1924834 w 2168250"/>
                <a:gd name="connsiteY7" fmla="*/ 96140 h 122731"/>
                <a:gd name="connsiteX8" fmla="*/ 2153932 w 2168250"/>
                <a:gd name="connsiteY8" fmla="*/ 30683 h 122731"/>
                <a:gd name="connsiteX9" fmla="*/ 2137568 w 2168250"/>
                <a:gd name="connsiteY9" fmla="*/ 30683 h 122731"/>
                <a:gd name="connsiteX10" fmla="*/ 2137568 w 2168250"/>
                <a:gd name="connsiteY10" fmla="*/ 30683 h 122731"/>
                <a:gd name="connsiteX11" fmla="*/ 30683 w 2168250"/>
                <a:gd name="connsiteY11" fmla="*/ 30683 h 122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68250" h="122731">
                  <a:moveTo>
                    <a:pt x="30683" y="34774"/>
                  </a:moveTo>
                  <a:lnTo>
                    <a:pt x="30683" y="34774"/>
                  </a:lnTo>
                  <a:cubicBezTo>
                    <a:pt x="30683" y="38865"/>
                    <a:pt x="30683" y="38865"/>
                    <a:pt x="30683" y="38865"/>
                  </a:cubicBezTo>
                  <a:lnTo>
                    <a:pt x="30683" y="38865"/>
                  </a:lnTo>
                  <a:cubicBezTo>
                    <a:pt x="30683" y="79775"/>
                    <a:pt x="96139" y="96140"/>
                    <a:pt x="263872" y="96140"/>
                  </a:cubicBezTo>
                  <a:cubicBezTo>
                    <a:pt x="591155" y="96140"/>
                    <a:pt x="942984" y="96140"/>
                    <a:pt x="1069807" y="96140"/>
                  </a:cubicBezTo>
                  <a:cubicBezTo>
                    <a:pt x="1102535" y="96140"/>
                    <a:pt x="1118899" y="96140"/>
                    <a:pt x="1118899" y="96140"/>
                  </a:cubicBezTo>
                  <a:cubicBezTo>
                    <a:pt x="1249812" y="96140"/>
                    <a:pt x="1601642" y="96140"/>
                    <a:pt x="1924834" y="96140"/>
                  </a:cubicBezTo>
                  <a:cubicBezTo>
                    <a:pt x="2092566" y="96140"/>
                    <a:pt x="2149841" y="75684"/>
                    <a:pt x="2153932" y="30683"/>
                  </a:cubicBezTo>
                  <a:lnTo>
                    <a:pt x="2137568" y="30683"/>
                  </a:lnTo>
                  <a:lnTo>
                    <a:pt x="2137568" y="30683"/>
                  </a:lnTo>
                  <a:lnTo>
                    <a:pt x="30683" y="30683"/>
                  </a:lnTo>
                  <a:close/>
                </a:path>
              </a:pathLst>
            </a:custGeom>
            <a:solidFill>
              <a:schemeClr val="bg1">
                <a:lumMod val="50000"/>
              </a:schemeClr>
            </a:solidFill>
            <a:ln w="9525" cap="flat">
              <a:noFill/>
              <a:prstDash val="solid"/>
              <a:miter/>
            </a:ln>
          </p:spPr>
          <p:txBody>
            <a:bodyPr rtlCol="0" anchor="ctr"/>
            <a:lstStyle/>
            <a:p>
              <a:endParaRPr lang="en-US"/>
            </a:p>
          </p:txBody>
        </p:sp>
        <p:sp>
          <p:nvSpPr>
            <p:cNvPr id="11" name="Freeform: Shape 10">
              <a:extLst>
                <a:ext uri="{FF2B5EF4-FFF2-40B4-BE49-F238E27FC236}">
                  <a16:creationId xmlns:a16="http://schemas.microsoft.com/office/drawing/2014/main" id="{4CBE3651-AB4C-4F00-BF52-0A24EF2A62AD}"/>
                </a:ext>
              </a:extLst>
            </p:cNvPr>
            <p:cNvSpPr/>
            <p:nvPr/>
          </p:nvSpPr>
          <p:spPr>
            <a:xfrm>
              <a:off x="2481568" y="4903820"/>
              <a:ext cx="7200228" cy="572745"/>
            </a:xfrm>
            <a:custGeom>
              <a:avLst/>
              <a:gdLst>
                <a:gd name="connsiteX0" fmla="*/ 30683 w 7200227"/>
                <a:gd name="connsiteY0" fmla="*/ 362057 h 572745"/>
                <a:gd name="connsiteX1" fmla="*/ 259781 w 7200227"/>
                <a:gd name="connsiteY1" fmla="*/ 562518 h 572745"/>
                <a:gd name="connsiteX2" fmla="*/ 3561249 w 7200227"/>
                <a:gd name="connsiteY2" fmla="*/ 562518 h 572745"/>
                <a:gd name="connsiteX3" fmla="*/ 3671707 w 7200227"/>
                <a:gd name="connsiteY3" fmla="*/ 562518 h 572745"/>
                <a:gd name="connsiteX4" fmla="*/ 6973175 w 7200227"/>
                <a:gd name="connsiteY4" fmla="*/ 562518 h 572745"/>
                <a:gd name="connsiteX5" fmla="*/ 7185909 w 7200227"/>
                <a:gd name="connsiteY5" fmla="*/ 362057 h 572745"/>
                <a:gd name="connsiteX6" fmla="*/ 7185909 w 7200227"/>
                <a:gd name="connsiteY6" fmla="*/ 30683 h 572745"/>
                <a:gd name="connsiteX7" fmla="*/ 30683 w 7200227"/>
                <a:gd name="connsiteY7" fmla="*/ 30683 h 572745"/>
                <a:gd name="connsiteX8" fmla="*/ 30683 w 7200227"/>
                <a:gd name="connsiteY8" fmla="*/ 362057 h 572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200227" h="572745">
                  <a:moveTo>
                    <a:pt x="30683" y="362057"/>
                  </a:moveTo>
                  <a:cubicBezTo>
                    <a:pt x="30683" y="464333"/>
                    <a:pt x="141141" y="562518"/>
                    <a:pt x="259781" y="562518"/>
                  </a:cubicBezTo>
                  <a:lnTo>
                    <a:pt x="3561249" y="562518"/>
                  </a:lnTo>
                  <a:lnTo>
                    <a:pt x="3671707" y="562518"/>
                  </a:lnTo>
                  <a:lnTo>
                    <a:pt x="6973175" y="562518"/>
                  </a:lnTo>
                  <a:cubicBezTo>
                    <a:pt x="7091815" y="562518"/>
                    <a:pt x="7185909" y="464333"/>
                    <a:pt x="7185909" y="362057"/>
                  </a:cubicBezTo>
                  <a:lnTo>
                    <a:pt x="7185909" y="30683"/>
                  </a:lnTo>
                  <a:lnTo>
                    <a:pt x="30683" y="30683"/>
                  </a:lnTo>
                  <a:lnTo>
                    <a:pt x="30683" y="362057"/>
                  </a:lnTo>
                  <a:close/>
                </a:path>
              </a:pathLst>
            </a:custGeom>
            <a:solidFill>
              <a:schemeClr val="bg1">
                <a:lumMod val="85000"/>
              </a:schemeClr>
            </a:solidFill>
            <a:ln w="9525" cap="flat">
              <a:noFill/>
              <a:prstDash val="solid"/>
              <a:miter/>
            </a:ln>
          </p:spPr>
          <p:txBody>
            <a:bodyPr rtlCol="0" anchor="ctr"/>
            <a:lstStyle/>
            <a:p>
              <a:endParaRPr lang="en-US"/>
            </a:p>
          </p:txBody>
        </p:sp>
        <p:sp>
          <p:nvSpPr>
            <p:cNvPr id="12" name="Freeform: Shape 11">
              <a:extLst>
                <a:ext uri="{FF2B5EF4-FFF2-40B4-BE49-F238E27FC236}">
                  <a16:creationId xmlns:a16="http://schemas.microsoft.com/office/drawing/2014/main" id="{D3E653C6-4F74-473F-9309-2D2D43F090C8}"/>
                </a:ext>
              </a:extLst>
            </p:cNvPr>
            <p:cNvSpPr/>
            <p:nvPr/>
          </p:nvSpPr>
          <p:spPr>
            <a:xfrm>
              <a:off x="2747714" y="910966"/>
              <a:ext cx="6676116" cy="3763756"/>
            </a:xfrm>
            <a:custGeom>
              <a:avLst/>
              <a:gdLst>
                <a:gd name="connsiteX0" fmla="*/ 30683 w 6586571"/>
                <a:gd name="connsiteY0" fmla="*/ 30683 h 3763755"/>
                <a:gd name="connsiteX1" fmla="*/ 6564071 w 6586571"/>
                <a:gd name="connsiteY1" fmla="*/ 30683 h 3763755"/>
                <a:gd name="connsiteX2" fmla="*/ 6564071 w 6586571"/>
                <a:gd name="connsiteY2" fmla="*/ 3753528 h 3763755"/>
                <a:gd name="connsiteX3" fmla="*/ 30683 w 6586571"/>
                <a:gd name="connsiteY3" fmla="*/ 3753528 h 3763755"/>
              </a:gdLst>
              <a:ahLst/>
              <a:cxnLst>
                <a:cxn ang="0">
                  <a:pos x="connsiteX0" y="connsiteY0"/>
                </a:cxn>
                <a:cxn ang="0">
                  <a:pos x="connsiteX1" y="connsiteY1"/>
                </a:cxn>
                <a:cxn ang="0">
                  <a:pos x="connsiteX2" y="connsiteY2"/>
                </a:cxn>
                <a:cxn ang="0">
                  <a:pos x="connsiteX3" y="connsiteY3"/>
                </a:cxn>
              </a:cxnLst>
              <a:rect l="l" t="t" r="r" b="b"/>
              <a:pathLst>
                <a:path w="6586571" h="3763755">
                  <a:moveTo>
                    <a:pt x="30683" y="30683"/>
                  </a:moveTo>
                  <a:lnTo>
                    <a:pt x="6564071" y="30683"/>
                  </a:lnTo>
                  <a:lnTo>
                    <a:pt x="6564071" y="3753528"/>
                  </a:lnTo>
                  <a:lnTo>
                    <a:pt x="30683" y="3753528"/>
                  </a:lnTo>
                  <a:close/>
                </a:path>
              </a:pathLst>
            </a:custGeom>
            <a:solidFill>
              <a:srgbClr val="F2F2F2"/>
            </a:solidFill>
            <a:ln w="9525" cap="flat">
              <a:noFill/>
              <a:prstDash val="solid"/>
              <a:miter/>
            </a:ln>
          </p:spPr>
          <p:txBody>
            <a:bodyPr rtlCol="0" anchor="ctr"/>
            <a:lstStyle/>
            <a:p>
              <a:endParaRPr lang="en-US"/>
            </a:p>
          </p:txBody>
        </p:sp>
        <p:sp>
          <p:nvSpPr>
            <p:cNvPr id="13" name="Freeform: Shape 12">
              <a:extLst>
                <a:ext uri="{FF2B5EF4-FFF2-40B4-BE49-F238E27FC236}">
                  <a16:creationId xmlns:a16="http://schemas.microsoft.com/office/drawing/2014/main" id="{29CA35F9-CDD6-4937-8C98-04018E459C31}"/>
                </a:ext>
              </a:extLst>
            </p:cNvPr>
            <p:cNvSpPr/>
            <p:nvPr/>
          </p:nvSpPr>
          <p:spPr>
            <a:xfrm>
              <a:off x="5654591" y="939518"/>
              <a:ext cx="3769239" cy="3736342"/>
            </a:xfrm>
            <a:custGeom>
              <a:avLst/>
              <a:gdLst>
                <a:gd name="connsiteX0" fmla="*/ 2567127 w 4009217"/>
                <a:gd name="connsiteY0" fmla="*/ 30683 h 4295590"/>
                <a:gd name="connsiteX1" fmla="*/ 3798529 w 4009217"/>
                <a:gd name="connsiteY1" fmla="*/ 30683 h 4295590"/>
                <a:gd name="connsiteX2" fmla="*/ 4007172 w 4009217"/>
                <a:gd name="connsiteY2" fmla="*/ 272054 h 4295590"/>
                <a:gd name="connsiteX3" fmla="*/ 3998990 w 4009217"/>
                <a:gd name="connsiteY3" fmla="*/ 4268999 h 4295590"/>
                <a:gd name="connsiteX4" fmla="*/ 30683 w 4009217"/>
                <a:gd name="connsiteY4" fmla="*/ 4268999 h 4295590"/>
                <a:gd name="connsiteX0" fmla="*/ 2536444 w 3976489"/>
                <a:gd name="connsiteY0" fmla="*/ 0 h 4238316"/>
                <a:gd name="connsiteX1" fmla="*/ 3976489 w 3976489"/>
                <a:gd name="connsiteY1" fmla="*/ 241371 h 4238316"/>
                <a:gd name="connsiteX2" fmla="*/ 3968307 w 3976489"/>
                <a:gd name="connsiteY2" fmla="*/ 4238316 h 4238316"/>
                <a:gd name="connsiteX3" fmla="*/ 0 w 3976489"/>
                <a:gd name="connsiteY3" fmla="*/ 4238316 h 4238316"/>
                <a:gd name="connsiteX0" fmla="*/ 2536444 w 3976489"/>
                <a:gd name="connsiteY0" fmla="*/ 0 h 4238316"/>
                <a:gd name="connsiteX1" fmla="*/ 3976489 w 3976489"/>
                <a:gd name="connsiteY1" fmla="*/ 213683 h 4238316"/>
                <a:gd name="connsiteX2" fmla="*/ 3968307 w 3976489"/>
                <a:gd name="connsiteY2" fmla="*/ 4238316 h 4238316"/>
                <a:gd name="connsiteX3" fmla="*/ 0 w 3976489"/>
                <a:gd name="connsiteY3" fmla="*/ 4238316 h 4238316"/>
                <a:gd name="connsiteX0" fmla="*/ 2473335 w 3976489"/>
                <a:gd name="connsiteY0" fmla="*/ 0 h 4035268"/>
                <a:gd name="connsiteX1" fmla="*/ 3976489 w 3976489"/>
                <a:gd name="connsiteY1" fmla="*/ 10635 h 4035268"/>
                <a:gd name="connsiteX2" fmla="*/ 3968307 w 3976489"/>
                <a:gd name="connsiteY2" fmla="*/ 4035268 h 4035268"/>
                <a:gd name="connsiteX3" fmla="*/ 0 w 3976489"/>
                <a:gd name="connsiteY3" fmla="*/ 4035268 h 4035268"/>
              </a:gdLst>
              <a:ahLst/>
              <a:cxnLst>
                <a:cxn ang="0">
                  <a:pos x="connsiteX0" y="connsiteY0"/>
                </a:cxn>
                <a:cxn ang="0">
                  <a:pos x="connsiteX1" y="connsiteY1"/>
                </a:cxn>
                <a:cxn ang="0">
                  <a:pos x="connsiteX2" y="connsiteY2"/>
                </a:cxn>
                <a:cxn ang="0">
                  <a:pos x="connsiteX3" y="connsiteY3"/>
                </a:cxn>
              </a:cxnLst>
              <a:rect l="l" t="t" r="r" b="b"/>
              <a:pathLst>
                <a:path w="3976489" h="4035268">
                  <a:moveTo>
                    <a:pt x="2473335" y="0"/>
                  </a:moveTo>
                  <a:lnTo>
                    <a:pt x="3976489" y="10635"/>
                  </a:lnTo>
                  <a:cubicBezTo>
                    <a:pt x="3973762" y="1342950"/>
                    <a:pt x="3971034" y="2702953"/>
                    <a:pt x="3968307" y="4035268"/>
                  </a:cubicBezTo>
                  <a:lnTo>
                    <a:pt x="0" y="4035268"/>
                  </a:lnTo>
                </a:path>
              </a:pathLst>
            </a:custGeom>
            <a:solidFill>
              <a:srgbClr val="999999">
                <a:alpha val="10000"/>
              </a:srgbClr>
            </a:solidFill>
            <a:ln w="9525" cap="flat">
              <a:noFill/>
              <a:prstDash val="solid"/>
              <a:miter/>
            </a:ln>
          </p:spPr>
          <p:txBody>
            <a:bodyPr rtlCol="0" anchor="ctr"/>
            <a:lstStyle/>
            <a:p>
              <a:endParaRPr lang="en-US" dirty="0"/>
            </a:p>
          </p:txBody>
        </p:sp>
      </p:gr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5856077" y="1628103"/>
            <a:ext cx="5317941" cy="301288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14" name="Text Placeholder 9">
            <a:extLst>
              <a:ext uri="{FF2B5EF4-FFF2-40B4-BE49-F238E27FC236}">
                <a16:creationId xmlns:a16="http://schemas.microsoft.com/office/drawing/2014/main" id="{5CCE937E-8E2A-4179-91E4-730975E59298}"/>
              </a:ext>
            </a:extLst>
          </p:cNvPr>
          <p:cNvSpPr>
            <a:spLocks noGrp="1"/>
          </p:cNvSpPr>
          <p:nvPr>
            <p:ph type="body" sz="quarter" idx="11" hasCustomPrompt="1"/>
          </p:nvPr>
        </p:nvSpPr>
        <p:spPr>
          <a:xfrm>
            <a:off x="771525" y="339509"/>
            <a:ext cx="6543675" cy="724247"/>
          </a:xfrm>
          <a:prstGeom prst="rect">
            <a:avLst/>
          </a:prstGeom>
        </p:spPr>
        <p:txBody>
          <a:bodyPr tIns="91440" anchor="ctr"/>
          <a:lstStyle>
            <a:lvl1pPr marL="0" indent="0" algn="l">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5779518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8_Image slide layout">
    <p:bg>
      <p:bgPr>
        <a:solidFill>
          <a:schemeClr val="bg1"/>
        </a:solidFill>
        <a:effectLst/>
      </p:bgPr>
    </p:bg>
    <p:spTree>
      <p:nvGrpSpPr>
        <p:cNvPr id="1" name=""/>
        <p:cNvGrpSpPr/>
        <p:nvPr/>
      </p:nvGrpSpPr>
      <p:grpSpPr>
        <a:xfrm>
          <a:off x="0" y="0"/>
          <a:ext cx="0" cy="0"/>
          <a:chOff x="0" y="0"/>
          <a:chExt cx="0" cy="0"/>
        </a:xfrm>
      </p:grpSpPr>
      <p:sp>
        <p:nvSpPr>
          <p:cNvPr id="9" name="Right Triangle 8">
            <a:extLst>
              <a:ext uri="{FF2B5EF4-FFF2-40B4-BE49-F238E27FC236}">
                <a16:creationId xmlns:a16="http://schemas.microsoft.com/office/drawing/2014/main" id="{A4D14B1E-79D5-4F7D-AEB4-4F537918FBAB}"/>
              </a:ext>
            </a:extLst>
          </p:cNvPr>
          <p:cNvSpPr/>
          <p:nvPr userDrawn="1"/>
        </p:nvSpPr>
        <p:spPr>
          <a:xfrm rot="5400000">
            <a:off x="795337" y="-795340"/>
            <a:ext cx="6257926" cy="7848605"/>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640914" y="600074"/>
            <a:ext cx="4052172" cy="5657852"/>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7" name="그림 개체 틀 2">
            <a:extLst>
              <a:ext uri="{FF2B5EF4-FFF2-40B4-BE49-F238E27FC236}">
                <a16:creationId xmlns:a16="http://schemas.microsoft.com/office/drawing/2014/main" id="{145CBDFE-5F17-4329-876B-8EC9C2A40CEA}"/>
              </a:ext>
            </a:extLst>
          </p:cNvPr>
          <p:cNvSpPr>
            <a:spLocks noGrp="1"/>
          </p:cNvSpPr>
          <p:nvPr>
            <p:ph type="pic" sz="quarter" idx="11" hasCustomPrompt="1"/>
          </p:nvPr>
        </p:nvSpPr>
        <p:spPr>
          <a:xfrm>
            <a:off x="5175044" y="222886"/>
            <a:ext cx="22860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
        <p:nvSpPr>
          <p:cNvPr id="8" name="그림 개체 틀 2">
            <a:extLst>
              <a:ext uri="{FF2B5EF4-FFF2-40B4-BE49-F238E27FC236}">
                <a16:creationId xmlns:a16="http://schemas.microsoft.com/office/drawing/2014/main" id="{106B5A04-F323-4B06-B374-0EFFB99917B5}"/>
              </a:ext>
            </a:extLst>
          </p:cNvPr>
          <p:cNvSpPr>
            <a:spLocks noGrp="1"/>
          </p:cNvSpPr>
          <p:nvPr>
            <p:ph type="pic" sz="quarter" idx="12" hasCustomPrompt="1"/>
          </p:nvPr>
        </p:nvSpPr>
        <p:spPr>
          <a:xfrm>
            <a:off x="5175044" y="3624742"/>
            <a:ext cx="2286000" cy="3017520"/>
          </a:xfrm>
          <a:prstGeom prst="rect">
            <a:avLst/>
          </a:prstGeom>
          <a:solidFill>
            <a:schemeClr val="bg1">
              <a:lumMod val="95000"/>
            </a:schemeClr>
          </a:solidFill>
          <a:ln w="76200">
            <a:solidFill>
              <a:schemeClr val="bg1"/>
            </a:solidFill>
          </a:ln>
          <a:effectLst>
            <a:outerShdw blurRad="50800" dist="38100" dir="2700000" algn="tl" rotWithShape="0">
              <a:prstClr val="black">
                <a:alpha val="40000"/>
              </a:prstClr>
            </a:outerShdw>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spTree>
    <p:extLst>
      <p:ext uri="{BB962C8B-B14F-4D97-AF65-F5344CB8AC3E}">
        <p14:creationId xmlns:p14="http://schemas.microsoft.com/office/powerpoint/2010/main" val="22659728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9_Image slide layout">
    <p:bg>
      <p:bgPr>
        <a:solidFill>
          <a:schemeClr val="bg1"/>
        </a:solidFill>
        <a:effectLst/>
      </p:bgPr>
    </p:bg>
    <p:spTree>
      <p:nvGrpSpPr>
        <p:cNvPr id="1" name=""/>
        <p:cNvGrpSpPr/>
        <p:nvPr/>
      </p:nvGrpSpPr>
      <p:grpSpPr>
        <a:xfrm>
          <a:off x="0" y="0"/>
          <a:ext cx="0" cy="0"/>
          <a:chOff x="0" y="0"/>
          <a:chExt cx="0" cy="0"/>
        </a:xfrm>
      </p:grpSpPr>
      <p:sp>
        <p:nvSpPr>
          <p:cNvPr id="9" name="자유형: 도형 52">
            <a:extLst>
              <a:ext uri="{FF2B5EF4-FFF2-40B4-BE49-F238E27FC236}">
                <a16:creationId xmlns:a16="http://schemas.microsoft.com/office/drawing/2014/main" id="{A554242E-EDC9-4D56-ABE8-D3DFF0D037E9}"/>
              </a:ext>
            </a:extLst>
          </p:cNvPr>
          <p:cNvSpPr/>
          <p:nvPr userDrawn="1"/>
        </p:nvSpPr>
        <p:spPr>
          <a:xfrm>
            <a:off x="2" y="0"/>
            <a:ext cx="8582025" cy="6858000"/>
          </a:xfrm>
          <a:custGeom>
            <a:avLst/>
            <a:gdLst>
              <a:gd name="connsiteX0" fmla="*/ 5238766 w 8582025"/>
              <a:gd name="connsiteY0" fmla="*/ 0 h 6858000"/>
              <a:gd name="connsiteX1" fmla="*/ 8582025 w 8582025"/>
              <a:gd name="connsiteY1" fmla="*/ 0 h 6858000"/>
              <a:gd name="connsiteX2" fmla="*/ 1876410 w 8582025"/>
              <a:gd name="connsiteY2" fmla="*/ 6858000 h 6858000"/>
              <a:gd name="connsiteX3" fmla="*/ 0 w 8582025"/>
              <a:gd name="connsiteY3" fmla="*/ 6858000 h 6858000"/>
              <a:gd name="connsiteX4" fmla="*/ 0 w 8582025"/>
              <a:gd name="connsiteY4" fmla="*/ 5357817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82025" h="6858000">
                <a:moveTo>
                  <a:pt x="5238766" y="0"/>
                </a:moveTo>
                <a:lnTo>
                  <a:pt x="8582025" y="0"/>
                </a:lnTo>
                <a:lnTo>
                  <a:pt x="1876410" y="6858000"/>
                </a:lnTo>
                <a:lnTo>
                  <a:pt x="0" y="6858000"/>
                </a:lnTo>
                <a:lnTo>
                  <a:pt x="0" y="535781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 name="그림 개체 틀 3">
            <a:extLst>
              <a:ext uri="{FF2B5EF4-FFF2-40B4-BE49-F238E27FC236}">
                <a16:creationId xmlns:a16="http://schemas.microsoft.com/office/drawing/2014/main" id="{A7B8BCFA-E22C-4FE8-9EC6-3B7DF58BF4E9}"/>
              </a:ext>
            </a:extLst>
          </p:cNvPr>
          <p:cNvSpPr>
            <a:spLocks noGrp="1"/>
          </p:cNvSpPr>
          <p:nvPr>
            <p:ph type="pic" sz="quarter" idx="10" hasCustomPrompt="1"/>
          </p:nvPr>
        </p:nvSpPr>
        <p:spPr>
          <a:xfrm>
            <a:off x="1517212" y="427698"/>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Place Your Picture Here And Sand to Back</a:t>
            </a:r>
            <a:endParaRPr lang="ko-KR" altLang="en-US" dirty="0"/>
          </a:p>
        </p:txBody>
      </p:sp>
      <p:sp>
        <p:nvSpPr>
          <p:cNvPr id="6" name="그림 개체 틀 3">
            <a:extLst>
              <a:ext uri="{FF2B5EF4-FFF2-40B4-BE49-F238E27FC236}">
                <a16:creationId xmlns:a16="http://schemas.microsoft.com/office/drawing/2014/main" id="{C661A5D8-A169-47BB-84F8-7CCF6E006163}"/>
              </a:ext>
            </a:extLst>
          </p:cNvPr>
          <p:cNvSpPr>
            <a:spLocks noGrp="1"/>
          </p:cNvSpPr>
          <p:nvPr>
            <p:ph type="pic" sz="quarter" idx="11" hasCustomPrompt="1"/>
          </p:nvPr>
        </p:nvSpPr>
        <p:spPr>
          <a:xfrm>
            <a:off x="1953610" y="2837035"/>
            <a:ext cx="3600000" cy="3600000"/>
          </a:xfrm>
          <a:prstGeom prst="diamond">
            <a:avLst/>
          </a:prstGeom>
          <a:solidFill>
            <a:schemeClr val="bg1">
              <a:lumMod val="95000"/>
            </a:schemeClr>
          </a:solidFill>
          <a:ln w="76200">
            <a:solidFill>
              <a:schemeClr val="bg1"/>
            </a:solidFill>
          </a:ln>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7" name="그림 개체 틀 3">
            <a:extLst>
              <a:ext uri="{FF2B5EF4-FFF2-40B4-BE49-F238E27FC236}">
                <a16:creationId xmlns:a16="http://schemas.microsoft.com/office/drawing/2014/main" id="{A32673E2-41F8-431C-946D-87DD76C5D04D}"/>
              </a:ext>
            </a:extLst>
          </p:cNvPr>
          <p:cNvSpPr>
            <a:spLocks noGrp="1"/>
          </p:cNvSpPr>
          <p:nvPr>
            <p:ph type="pic" sz="quarter" idx="12" hasCustomPrompt="1"/>
          </p:nvPr>
        </p:nvSpPr>
        <p:spPr>
          <a:xfrm>
            <a:off x="4407524" y="2251417"/>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
        <p:nvSpPr>
          <p:cNvPr id="8" name="그림 개체 틀 3">
            <a:extLst>
              <a:ext uri="{FF2B5EF4-FFF2-40B4-BE49-F238E27FC236}">
                <a16:creationId xmlns:a16="http://schemas.microsoft.com/office/drawing/2014/main" id="{F2B14BC2-B3DB-437A-8C30-D2E802CB43E3}"/>
              </a:ext>
            </a:extLst>
          </p:cNvPr>
          <p:cNvSpPr>
            <a:spLocks noGrp="1"/>
          </p:cNvSpPr>
          <p:nvPr>
            <p:ph type="pic" sz="quarter" idx="13" hasCustomPrompt="1"/>
          </p:nvPr>
        </p:nvSpPr>
        <p:spPr>
          <a:xfrm>
            <a:off x="636104" y="2676913"/>
            <a:ext cx="1980000" cy="1980000"/>
          </a:xfrm>
          <a:prstGeom prst="diamond">
            <a:avLst/>
          </a:prstGeom>
          <a:solidFill>
            <a:schemeClr val="bg1">
              <a:lumMod val="95000"/>
            </a:schemeClr>
          </a:solidFill>
          <a:effectLst/>
        </p:spPr>
        <p:txBody>
          <a:bodyPr wrap="square" anchor="ctr">
            <a:noAutofit/>
          </a:bodyPr>
          <a:lstStyle>
            <a:lvl1pPr marL="0" marR="0" indent="0" algn="ctr" defTabSz="914446" rtl="0" eaLnBrk="1" fontAlgn="auto" latinLnBrk="1" hangingPunct="1">
              <a:lnSpc>
                <a:spcPct val="90000"/>
              </a:lnSpc>
              <a:spcBef>
                <a:spcPts val="1000"/>
              </a:spcBef>
              <a:spcAft>
                <a:spcPts val="0"/>
              </a:spcAft>
              <a:buClrTx/>
              <a:buSzTx/>
              <a:buFontTx/>
              <a:buNone/>
              <a:tabLst/>
              <a:defRPr sz="1200"/>
            </a:lvl1pPr>
          </a:lstStyle>
          <a:p>
            <a:r>
              <a:rPr lang="en-US" altLang="ko-KR" dirty="0"/>
              <a:t>Your Picture Here</a:t>
            </a:r>
            <a:endParaRPr lang="ko-KR" altLang="en-US" dirty="0"/>
          </a:p>
        </p:txBody>
      </p:sp>
    </p:spTree>
    <p:extLst>
      <p:ext uri="{BB962C8B-B14F-4D97-AF65-F5344CB8AC3E}">
        <p14:creationId xmlns:p14="http://schemas.microsoft.com/office/powerpoint/2010/main" val="8165908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4" name="Picture 3">
            <a:extLst>
              <a:ext uri="{FF2B5EF4-FFF2-40B4-BE49-F238E27FC236}">
                <a16:creationId xmlns:a16="http://schemas.microsoft.com/office/drawing/2014/main" id="{39B7D4BC-8397-4297-9425-5B8BAEB381A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76952" y="2305190"/>
            <a:ext cx="4038095" cy="2247619"/>
          </a:xfrm>
          <a:prstGeom prst="rect">
            <a:avLst/>
          </a:prstGeom>
        </p:spPr>
      </p:pic>
    </p:spTree>
    <p:extLst>
      <p:ext uri="{BB962C8B-B14F-4D97-AF65-F5344CB8AC3E}">
        <p14:creationId xmlns:p14="http://schemas.microsoft.com/office/powerpoint/2010/main" val="2151789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50237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1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910353" y="1807430"/>
            <a:ext cx="2400000" cy="2664000"/>
          </a:xfrm>
          <a:prstGeom prst="rect">
            <a:avLst/>
          </a:prstGeom>
          <a:solidFill>
            <a:schemeClr val="bg1">
              <a:lumMod val="95000"/>
            </a:schemeClr>
          </a:solidFill>
          <a:ln w="152400">
            <a:noFill/>
          </a:ln>
          <a:effectLst/>
        </p:spPr>
        <p:txBody>
          <a:bodyPr anchor="ctr"/>
          <a:lstStyle>
            <a:lvl1pPr marL="0" indent="0" algn="ctr">
              <a:buFontTx/>
              <a:buNone/>
              <a:defRPr sz="1200">
                <a:solidFill>
                  <a:schemeClr val="tx1">
                    <a:lumMod val="75000"/>
                    <a:lumOff val="25000"/>
                  </a:schemeClr>
                </a:solidFill>
              </a:defRPr>
            </a:lvl1pPr>
          </a:lstStyle>
          <a:p>
            <a:r>
              <a:rPr lang="en-US" altLang="ko-KR" dirty="0"/>
              <a:t>Place Your Picture Here</a:t>
            </a:r>
            <a:endParaRPr lang="ko-KR" altLang="en-US" dirty="0"/>
          </a:p>
        </p:txBody>
      </p:sp>
      <p:pic>
        <p:nvPicPr>
          <p:cNvPr id="6" name="Picture 5">
            <a:extLst>
              <a:ext uri="{FF2B5EF4-FFF2-40B4-BE49-F238E27FC236}">
                <a16:creationId xmlns:a16="http://schemas.microsoft.com/office/drawing/2014/main" id="{67513D5B-5A42-4F30-9E94-6D9B89BC88D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48381" y="2276619"/>
            <a:ext cx="4095238" cy="2304762"/>
          </a:xfrm>
          <a:prstGeom prst="rect">
            <a:avLst/>
          </a:prstGeom>
        </p:spPr>
      </p:pic>
    </p:spTree>
    <p:extLst>
      <p:ext uri="{BB962C8B-B14F-4D97-AF65-F5344CB8AC3E}">
        <p14:creationId xmlns:p14="http://schemas.microsoft.com/office/powerpoint/2010/main" val="12416946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Image slide layout">
    <p:bg>
      <p:bgPr>
        <a:solidFill>
          <a:schemeClr val="bg1"/>
        </a:solidFill>
        <a:effectLst/>
      </p:bgPr>
    </p:bg>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63B04BAD-EED5-4C78-BC19-C3DD01D50231}"/>
              </a:ext>
            </a:extLst>
          </p:cNvPr>
          <p:cNvGrpSpPr/>
          <p:nvPr userDrawn="1"/>
        </p:nvGrpSpPr>
        <p:grpSpPr>
          <a:xfrm>
            <a:off x="729449" y="1780758"/>
            <a:ext cx="2449180" cy="4305530"/>
            <a:chOff x="445712" y="1449040"/>
            <a:chExt cx="2113018" cy="3924176"/>
          </a:xfrm>
        </p:grpSpPr>
        <p:sp>
          <p:nvSpPr>
            <p:cNvPr id="5" name="Rounded Rectangle 4">
              <a:extLst>
                <a:ext uri="{FF2B5EF4-FFF2-40B4-BE49-F238E27FC236}">
                  <a16:creationId xmlns:a16="http://schemas.microsoft.com/office/drawing/2014/main" id="{C7456AC7-1506-4AAF-A694-1BE710D5F58E}"/>
                </a:ext>
              </a:extLst>
            </p:cNvPr>
            <p:cNvSpPr/>
            <p:nvPr userDrawn="1"/>
          </p:nvSpPr>
          <p:spPr>
            <a:xfrm>
              <a:off x="445712" y="1449040"/>
              <a:ext cx="2113018" cy="3924176"/>
            </a:xfrm>
            <a:prstGeom prst="roundRect">
              <a:avLst>
                <a:gd name="adj" fmla="val 13580"/>
              </a:avLst>
            </a:prstGeom>
            <a:solidFill>
              <a:srgbClr val="262626"/>
            </a:solidFill>
            <a:ln w="88900">
              <a:noFill/>
            </a:ln>
            <a:effectLst/>
            <a:scene3d>
              <a:camera prst="perspectiveFront"/>
              <a:lightRig rig="threePt" dir="t"/>
            </a:scene3d>
            <a:sp3d prstMaterial="plastic">
              <a:bevelT w="127000" h="50800"/>
              <a:bevelB w="127000" h="2540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dirty="0"/>
            </a:p>
          </p:txBody>
        </p:sp>
        <p:sp>
          <p:nvSpPr>
            <p:cNvPr id="7" name="Rectangle 5">
              <a:extLst>
                <a:ext uri="{FF2B5EF4-FFF2-40B4-BE49-F238E27FC236}">
                  <a16:creationId xmlns:a16="http://schemas.microsoft.com/office/drawing/2014/main" id="{7D8BFCCB-25F4-4E85-B4F9-18DA5A0F31C0}"/>
                </a:ext>
              </a:extLst>
            </p:cNvPr>
            <p:cNvSpPr/>
            <p:nvPr userDrawn="1"/>
          </p:nvSpPr>
          <p:spPr>
            <a:xfrm>
              <a:off x="1379920" y="1650572"/>
              <a:ext cx="216024" cy="34350"/>
            </a:xfrm>
            <a:prstGeom prst="rect">
              <a:avLst/>
            </a:prstGeom>
            <a:solidFill>
              <a:srgbClr val="B0B0B0"/>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nvGrpSpPr>
            <p:cNvPr id="8" name="Group 6">
              <a:extLst>
                <a:ext uri="{FF2B5EF4-FFF2-40B4-BE49-F238E27FC236}">
                  <a16:creationId xmlns:a16="http://schemas.microsoft.com/office/drawing/2014/main" id="{4DE5DB11-A2A8-48F9-9B25-703C78662BDE}"/>
                </a:ext>
              </a:extLst>
            </p:cNvPr>
            <p:cNvGrpSpPr/>
            <p:nvPr userDrawn="1"/>
          </p:nvGrpSpPr>
          <p:grpSpPr>
            <a:xfrm>
              <a:off x="1407705" y="5045834"/>
              <a:ext cx="211967" cy="211967"/>
              <a:chOff x="1549420" y="5712364"/>
              <a:chExt cx="312583" cy="312583"/>
            </a:xfrm>
          </p:grpSpPr>
          <p:sp>
            <p:nvSpPr>
              <p:cNvPr id="9" name="Oval 7">
                <a:extLst>
                  <a:ext uri="{FF2B5EF4-FFF2-40B4-BE49-F238E27FC236}">
                    <a16:creationId xmlns:a16="http://schemas.microsoft.com/office/drawing/2014/main" id="{A3616025-C842-4C0D-B7E3-48176315DDFA}"/>
                  </a:ext>
                </a:extLst>
              </p:cNvPr>
              <p:cNvSpPr/>
              <p:nvPr userDrawn="1"/>
            </p:nvSpPr>
            <p:spPr>
              <a:xfrm>
                <a:off x="1549420" y="5712364"/>
                <a:ext cx="312583" cy="312583"/>
              </a:xfrm>
              <a:prstGeom prst="ellipse">
                <a:avLst/>
              </a:prstGeom>
              <a:gradFill flip="none" rotWithShape="1">
                <a:gsLst>
                  <a:gs pos="0">
                    <a:schemeClr val="tx1">
                      <a:lumMod val="94000"/>
                      <a:lumOff val="6000"/>
                    </a:schemeClr>
                  </a:gs>
                  <a:gs pos="56000">
                    <a:schemeClr val="tx1">
                      <a:lumMod val="65000"/>
                      <a:lumOff val="35000"/>
                    </a:schemeClr>
                  </a:gs>
                  <a:gs pos="91000">
                    <a:schemeClr val="tx1">
                      <a:lumMod val="50000"/>
                      <a:lumOff val="50000"/>
                    </a:schemeClr>
                  </a:gs>
                  <a:gs pos="100000">
                    <a:schemeClr val="bg1">
                      <a:lumMod val="75000"/>
                    </a:schemeClr>
                  </a:gs>
                </a:gsLst>
                <a:lin ang="10800000" scaled="1"/>
                <a:tileRect/>
              </a:gradFill>
              <a:ln w="0">
                <a:solidFill>
                  <a:srgbClr val="262626"/>
                </a:solidFill>
              </a:ln>
              <a:scene3d>
                <a:camera prst="perspectiveFront"/>
                <a:lightRig rig="threePt" dir="t"/>
              </a:scene3d>
              <a:sp3d>
                <a:bevelT w="63500" h="12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sp>
            <p:nvSpPr>
              <p:cNvPr id="10" name="Rounded Rectangle 8">
                <a:extLst>
                  <a:ext uri="{FF2B5EF4-FFF2-40B4-BE49-F238E27FC236}">
                    <a16:creationId xmlns:a16="http://schemas.microsoft.com/office/drawing/2014/main" id="{B2550ED7-04C5-4FFA-BCF1-8CB64B3F2DA9}"/>
                  </a:ext>
                </a:extLst>
              </p:cNvPr>
              <p:cNvSpPr/>
              <p:nvPr userDrawn="1"/>
            </p:nvSpPr>
            <p:spPr>
              <a:xfrm>
                <a:off x="1634225" y="5796647"/>
                <a:ext cx="142969" cy="144016"/>
              </a:xfrm>
              <a:prstGeom prst="roundRect">
                <a:avLst/>
              </a:prstGeom>
              <a:solidFill>
                <a:srgbClr val="737373"/>
              </a:solidFill>
              <a:ln w="6350">
                <a:solidFill>
                  <a:srgbClr val="B0B0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800"/>
              </a:p>
            </p:txBody>
          </p:sp>
        </p:grpSp>
      </p:grpSp>
      <p:sp>
        <p:nvSpPr>
          <p:cNvPr id="11" name="Picture Placeholder 2">
            <a:extLst>
              <a:ext uri="{FF2B5EF4-FFF2-40B4-BE49-F238E27FC236}">
                <a16:creationId xmlns:a16="http://schemas.microsoft.com/office/drawing/2014/main" id="{0E6D54C7-03B4-4369-97FF-A3456A2A876D}"/>
              </a:ext>
            </a:extLst>
          </p:cNvPr>
          <p:cNvSpPr>
            <a:spLocks noGrp="1"/>
          </p:cNvSpPr>
          <p:nvPr>
            <p:ph type="pic" idx="15" hasCustomPrompt="1"/>
          </p:nvPr>
        </p:nvSpPr>
        <p:spPr>
          <a:xfrm>
            <a:off x="873465" y="2174930"/>
            <a:ext cx="2152765" cy="3348746"/>
          </a:xfrm>
          <a:prstGeom prst="rect">
            <a:avLst/>
          </a:prstGeom>
          <a:solidFill>
            <a:schemeClr val="bg1">
              <a:lumMod val="95000"/>
            </a:schemeClr>
          </a:solidFill>
        </p:spPr>
        <p:txBody>
          <a:bodyPr anchor="ctr"/>
          <a:lstStyle>
            <a:lvl1pPr marL="0" indent="0" algn="ctr">
              <a:buNone/>
              <a:defRPr sz="1200">
                <a:solidFill>
                  <a:schemeClr val="tx1">
                    <a:lumMod val="75000"/>
                    <a:lumOff val="25000"/>
                  </a:schemeClr>
                </a:solidFill>
                <a:latin typeface="+mn-lt"/>
                <a:cs typeface="Arial" pitchFamily="34" charset="0"/>
              </a:defRPr>
            </a:lvl1pPr>
            <a:lvl2pPr marL="457223" indent="0">
              <a:buNone/>
              <a:defRPr sz="2800"/>
            </a:lvl2pPr>
            <a:lvl3pPr marL="914446" indent="0">
              <a:buNone/>
              <a:defRPr sz="2400"/>
            </a:lvl3pPr>
            <a:lvl4pPr marL="1371669" indent="0">
              <a:buNone/>
              <a:defRPr sz="2000"/>
            </a:lvl4pPr>
            <a:lvl5pPr marL="1828891" indent="0">
              <a:buNone/>
              <a:defRPr sz="2000"/>
            </a:lvl5pPr>
            <a:lvl6pPr marL="2286114" indent="0">
              <a:buNone/>
              <a:defRPr sz="2000"/>
            </a:lvl6pPr>
            <a:lvl7pPr marL="2743337" indent="0">
              <a:buNone/>
              <a:defRPr sz="2000"/>
            </a:lvl7pPr>
            <a:lvl8pPr marL="3200560" indent="0">
              <a:buNone/>
              <a:defRPr sz="2000"/>
            </a:lvl8pPr>
            <a:lvl9pPr marL="3657783" indent="0">
              <a:buNone/>
              <a:defRPr sz="2000"/>
            </a:lvl9pPr>
          </a:lstStyle>
          <a:p>
            <a:r>
              <a:rPr lang="en-US" altLang="ko-KR" dirty="0"/>
              <a:t>Your Picture Here</a:t>
            </a:r>
            <a:endParaRPr lang="ko-KR" altLang="en-US" dirty="0"/>
          </a:p>
        </p:txBody>
      </p:sp>
      <p:sp>
        <p:nvSpPr>
          <p:cNvPr id="12" name="Text Placeholder 9">
            <a:extLst>
              <a:ext uri="{FF2B5EF4-FFF2-40B4-BE49-F238E27FC236}">
                <a16:creationId xmlns:a16="http://schemas.microsoft.com/office/drawing/2014/main" id="{DD8FCDD3-D367-4581-96F6-BED1A5D7FC1A}"/>
              </a:ext>
            </a:extLst>
          </p:cNvPr>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30356987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PNG sets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245392"/>
            <a:ext cx="11573197" cy="724247"/>
          </a:xfrm>
          <a:prstGeom prst="rect">
            <a:avLst/>
          </a:prstGeom>
        </p:spPr>
        <p:txBody>
          <a:bodyPr anchor="ctr"/>
          <a:lstStyle>
            <a:lvl1pPr marL="0" indent="0" algn="ctr">
              <a:buNone/>
              <a:defRPr sz="5400" b="0" baseline="0">
                <a:solidFill>
                  <a:schemeClr val="tx1">
                    <a:lumMod val="85000"/>
                    <a:lumOff val="15000"/>
                  </a:schemeClr>
                </a:solidFill>
                <a:latin typeface="+mj-lt"/>
                <a:cs typeface="Arial" pitchFamily="34" charset="0"/>
              </a:defRPr>
            </a:lvl1pPr>
          </a:lstStyle>
          <a:p>
            <a:pPr lvl="0"/>
            <a:r>
              <a:rPr lang="en-US" altLang="ko-KR" dirty="0"/>
              <a:t>PNG &amp; Shapes Layout</a:t>
            </a:r>
          </a:p>
        </p:txBody>
      </p:sp>
    </p:spTree>
    <p:extLst>
      <p:ext uri="{BB962C8B-B14F-4D97-AF65-F5344CB8AC3E}">
        <p14:creationId xmlns:p14="http://schemas.microsoft.com/office/powerpoint/2010/main" val="34890782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ection Break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60155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Image slide layout">
    <p:bg>
      <p:bgPr>
        <a:solidFill>
          <a:schemeClr val="bg1"/>
        </a:solidFill>
        <a:effectLst/>
      </p:bgPr>
    </p:bg>
    <p:spTree>
      <p:nvGrpSpPr>
        <p:cNvPr id="1" name=""/>
        <p:cNvGrpSpPr/>
        <p:nvPr/>
      </p:nvGrpSpPr>
      <p:grpSpPr>
        <a:xfrm>
          <a:off x="0" y="0"/>
          <a:ext cx="0" cy="0"/>
          <a:chOff x="0" y="0"/>
          <a:chExt cx="0" cy="0"/>
        </a:xfrm>
      </p:grpSpPr>
      <p:sp>
        <p:nvSpPr>
          <p:cNvPr id="2" name="그림 개체 틀 2">
            <a:extLst>
              <a:ext uri="{FF2B5EF4-FFF2-40B4-BE49-F238E27FC236}">
                <a16:creationId xmlns:a16="http://schemas.microsoft.com/office/drawing/2014/main" id="{A96BD7FA-E93A-4CE9-A7A1-0EC236E0A2FF}"/>
              </a:ext>
            </a:extLst>
          </p:cNvPr>
          <p:cNvSpPr>
            <a:spLocks noGrp="1"/>
          </p:cNvSpPr>
          <p:nvPr>
            <p:ph type="pic" sz="quarter" idx="10" hasCustomPrompt="1"/>
          </p:nvPr>
        </p:nvSpPr>
        <p:spPr>
          <a:xfrm>
            <a:off x="0" y="0"/>
            <a:ext cx="12192000" cy="6858000"/>
          </a:xfrm>
          <a:prstGeom prst="rect">
            <a:avLst/>
          </a:prstGeom>
          <a:solidFill>
            <a:schemeClr val="bg1">
              <a:lumMod val="95000"/>
            </a:schemeClr>
          </a:solidFill>
          <a:ln w="152400">
            <a:noFill/>
          </a:ln>
          <a:effectLst/>
        </p:spPr>
        <p:txBody>
          <a:bodyPr lIns="3383280" rIns="0" anchor="ctr"/>
          <a:lstStyle>
            <a:lvl1pPr marL="0" indent="0" algn="ctr">
              <a:buFontTx/>
              <a:buNone/>
              <a:defRPr sz="2000">
                <a:solidFill>
                  <a:schemeClr val="tx1">
                    <a:lumMod val="75000"/>
                    <a:lumOff val="25000"/>
                  </a:schemeClr>
                </a:solidFill>
              </a:defRPr>
            </a:lvl1pPr>
          </a:lstStyle>
          <a:p>
            <a:r>
              <a:rPr lang="en-US" altLang="ko-KR" dirty="0"/>
              <a:t>Place Your Picture Here And Sand to Back</a:t>
            </a:r>
            <a:endParaRPr lang="ko-KR" altLang="en-US" dirty="0"/>
          </a:p>
        </p:txBody>
      </p:sp>
    </p:spTree>
    <p:extLst>
      <p:ext uri="{BB962C8B-B14F-4D97-AF65-F5344CB8AC3E}">
        <p14:creationId xmlns:p14="http://schemas.microsoft.com/office/powerpoint/2010/main" val="3175468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Agenda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52146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922732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tyle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57448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Contents slide layout">
    <p:bg>
      <p:bgPr>
        <a:solidFill>
          <a:schemeClr val="accent2"/>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bg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3102876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s slide layout">
    <p:bg>
      <p:bgPr>
        <a:solidFill>
          <a:schemeClr val="bg1"/>
        </a:solidFill>
        <a:effectLst/>
      </p:bgPr>
    </p:bg>
    <p:spTree>
      <p:nvGrpSpPr>
        <p:cNvPr id="1" name=""/>
        <p:cNvGrpSpPr/>
        <p:nvPr/>
      </p:nvGrpSpPr>
      <p:grpSpPr>
        <a:xfrm>
          <a:off x="0" y="0"/>
          <a:ext cx="0" cy="0"/>
          <a:chOff x="0" y="0"/>
          <a:chExt cx="0" cy="0"/>
        </a:xfrm>
      </p:grpSpPr>
      <p:sp>
        <p:nvSpPr>
          <p:cNvPr id="2" name="Text Placeholder 9"/>
          <p:cNvSpPr>
            <a:spLocks noGrp="1"/>
          </p:cNvSpPr>
          <p:nvPr>
            <p:ph type="body" sz="quarter" idx="10" hasCustomPrompt="1"/>
          </p:nvPr>
        </p:nvSpPr>
        <p:spPr>
          <a:xfrm>
            <a:off x="323529" y="339509"/>
            <a:ext cx="11573197" cy="724247"/>
          </a:xfrm>
          <a:prstGeom prst="rect">
            <a:avLst/>
          </a:prstGeom>
        </p:spPr>
        <p:txBody>
          <a:bodyPr tIns="91440" anchor="ctr"/>
          <a:lstStyle>
            <a:lvl1pPr marL="0" indent="0" algn="ctr">
              <a:buNone/>
              <a:defRPr sz="5400" b="0" baseline="0">
                <a:solidFill>
                  <a:schemeClr val="tx1"/>
                </a:solidFill>
                <a:latin typeface="+mj-lt"/>
                <a:cs typeface="Arial" pitchFamily="34" charset="0"/>
              </a:defRPr>
            </a:lvl1pPr>
          </a:lstStyle>
          <a:p>
            <a:pPr lvl="0"/>
            <a:r>
              <a:rPr lang="en-US" altLang="ko-KR" dirty="0"/>
              <a:t>BASIC LAYOUT</a:t>
            </a:r>
          </a:p>
        </p:txBody>
      </p:sp>
    </p:spTree>
    <p:extLst>
      <p:ext uri="{BB962C8B-B14F-4D97-AF65-F5344CB8AC3E}">
        <p14:creationId xmlns:p14="http://schemas.microsoft.com/office/powerpoint/2010/main" val="11411218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s slide layout">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077709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theme" Target="../theme/theme2.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slideLayout" Target="../slideLayouts/slideLayout2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1046580"/>
      </p:ext>
    </p:extLst>
  </p:cSld>
  <p:clrMap bg1="lt1" tx1="dk1" bg2="lt2" tx2="dk2" accent1="accent1" accent2="accent2" accent3="accent3" accent4="accent4" accent5="accent5" accent6="accent6" hlink="hlink" folHlink="folHlink"/>
  <p:sldLayoutIdLst>
    <p:sldLayoutId id="2147483683" r:id="rId1"/>
    <p:sldLayoutId id="2147483655" r:id="rId2"/>
    <p:sldLayoutId id="2147483756" r:id="rId3"/>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70174220"/>
      </p:ext>
    </p:extLst>
  </p:cSld>
  <p:clrMap bg1="lt1" tx1="dk1" bg2="lt2" tx2="dk2" accent1="accent1" accent2="accent2" accent3="accent3" accent4="accent4" accent5="accent5" accent6="accent6" hlink="hlink" folHlink="folHlink"/>
  <p:sldLayoutIdLst>
    <p:sldLayoutId id="2147483731" r:id="rId1"/>
    <p:sldLayoutId id="2147483737" r:id="rId2"/>
    <p:sldLayoutId id="2147483736" r:id="rId3"/>
    <p:sldLayoutId id="2147483738" r:id="rId4"/>
    <p:sldLayoutId id="2147483739" r:id="rId5"/>
    <p:sldLayoutId id="2147483740" r:id="rId6"/>
    <p:sldLayoutId id="2147483741" r:id="rId7"/>
    <p:sldLayoutId id="2147483742" r:id="rId8"/>
    <p:sldLayoutId id="2147483745" r:id="rId9"/>
    <p:sldLayoutId id="2147483743" r:id="rId10"/>
    <p:sldLayoutId id="2147483744" r:id="rId11"/>
    <p:sldLayoutId id="2147483746" r:id="rId12"/>
    <p:sldLayoutId id="2147483747" r:id="rId13"/>
    <p:sldLayoutId id="2147483749" r:id="rId14"/>
    <p:sldLayoutId id="2147483750" r:id="rId15"/>
    <p:sldLayoutId id="2147483751" r:id="rId16"/>
    <p:sldLayoutId id="2147483752" r:id="rId17"/>
    <p:sldLayoutId id="2147483753" r:id="rId18"/>
    <p:sldLayoutId id="2147483733" r:id="rId19"/>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5178107"/>
      </p:ext>
    </p:extLst>
  </p:cSld>
  <p:clrMap bg1="lt1" tx1="dk1" bg2="lt2" tx2="dk2" accent1="accent1" accent2="accent2" accent3="accent3" accent4="accent4" accent5="accent5" accent6="accent6" hlink="hlink" folHlink="folHlink"/>
  <p:sldLayoutIdLst>
    <p:sldLayoutId id="2147483685" r:id="rId1"/>
  </p:sldLayoutIdLst>
  <p:txStyles>
    <p:titleStyle>
      <a:lvl1pPr algn="l" defTabSz="914423"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5" algn="l" defTabSz="914423" rtl="0" eaLnBrk="1" latinLnBrk="0" hangingPunct="1">
        <a:defRPr sz="1800" kern="1200">
          <a:solidFill>
            <a:schemeClr val="tx1"/>
          </a:solidFill>
          <a:latin typeface="+mn-lt"/>
          <a:ea typeface="+mn-ea"/>
          <a:cs typeface="+mn-cs"/>
        </a:defRPr>
      </a:lvl4pPr>
      <a:lvl5pPr marL="1828845"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2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2.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3.xml"/><Relationship Id="rId1" Type="http://schemas.openxmlformats.org/officeDocument/2006/relationships/slideLayout" Target="../slideLayouts/slideLayout14.xml"/><Relationship Id="rId5" Type="http://schemas.openxmlformats.org/officeDocument/2006/relationships/image" Target="../media/image38.png"/><Relationship Id="rId4" Type="http://schemas.openxmlformats.org/officeDocument/2006/relationships/image" Target="../media/image37.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5.xml"/><Relationship Id="rId1" Type="http://schemas.openxmlformats.org/officeDocument/2006/relationships/slideLayout" Target="../slideLayouts/slideLayout14.xml"/><Relationship Id="rId4" Type="http://schemas.openxmlformats.org/officeDocument/2006/relationships/image" Target="../media/image40.png"/></Relationships>
</file>

<file path=ppt/slides/_rels/slide1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6.xml"/><Relationship Id="rId1" Type="http://schemas.openxmlformats.org/officeDocument/2006/relationships/slideLayout" Target="../slideLayouts/slideLayout14.xml"/><Relationship Id="rId5" Type="http://schemas.openxmlformats.org/officeDocument/2006/relationships/image" Target="../media/image42.png"/><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32.pn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10.jpg"/><Relationship Id="rId7" Type="http://schemas.openxmlformats.org/officeDocument/2006/relationships/image" Target="../media/image47.png"/><Relationship Id="rId2" Type="http://schemas.openxmlformats.org/officeDocument/2006/relationships/notesSlide" Target="../notesSlides/notesSlide17.xml"/><Relationship Id="rId1" Type="http://schemas.openxmlformats.org/officeDocument/2006/relationships/slideLayout" Target="../slideLayouts/slideLayout8.xml"/><Relationship Id="rId6" Type="http://schemas.openxmlformats.org/officeDocument/2006/relationships/image" Target="../media/image46.png"/><Relationship Id="rId5" Type="http://schemas.openxmlformats.org/officeDocument/2006/relationships/image" Target="../media/image45.png"/><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comments" Target="../comments/commen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16.xml"/><Relationship Id="rId6" Type="http://schemas.openxmlformats.org/officeDocument/2006/relationships/image" Target="../media/image50.png"/><Relationship Id="rId5" Type="http://schemas.openxmlformats.org/officeDocument/2006/relationships/image" Target="../media/image28.png"/><Relationship Id="rId4" Type="http://schemas.openxmlformats.org/officeDocument/2006/relationships/image" Target="../media/image49.png"/></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9.xml"/><Relationship Id="rId1" Type="http://schemas.openxmlformats.org/officeDocument/2006/relationships/slideLayout" Target="../slideLayouts/slideLayout16.xml"/><Relationship Id="rId5" Type="http://schemas.openxmlformats.org/officeDocument/2006/relationships/chart" Target="../charts/chart3.xml"/><Relationship Id="rId4"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0.jpg"/><Relationship Id="rId7"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0.jpg"/><Relationship Id="rId7"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TextBox 13">
            <a:extLst>
              <a:ext uri="{FF2B5EF4-FFF2-40B4-BE49-F238E27FC236}">
                <a16:creationId xmlns:a16="http://schemas.microsoft.com/office/drawing/2014/main" id="{DF166F6B-B975-4F3C-BCF2-9971086140FB}"/>
              </a:ext>
            </a:extLst>
          </p:cNvPr>
          <p:cNvSpPr txBox="1"/>
          <p:nvPr/>
        </p:nvSpPr>
        <p:spPr>
          <a:xfrm>
            <a:off x="0" y="3337195"/>
            <a:ext cx="12191852" cy="1384995"/>
          </a:xfrm>
          <a:prstGeom prst="rect">
            <a:avLst/>
          </a:prstGeom>
          <a:noFill/>
        </p:spPr>
        <p:txBody>
          <a:bodyPr wrap="square" rtlCol="0" anchor="ctr">
            <a:spAutoFit/>
          </a:bodyPr>
          <a:lstStyle/>
          <a:p>
            <a:pPr algn="ctr"/>
            <a:r>
              <a:rPr lang="el-GR" sz="2800" b="1" dirty="0">
                <a:solidFill>
                  <a:schemeClr val="accent3">
                    <a:lumMod val="50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rPr>
              <a:t> Ανάπτυξη Διαδικτυακού Εργαλείου Αναγνώρισης </a:t>
            </a:r>
            <a:br>
              <a:rPr lang="en-US" sz="2800" b="1" dirty="0">
                <a:solidFill>
                  <a:schemeClr val="accent3">
                    <a:lumMod val="50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rPr>
            </a:br>
            <a:r>
              <a:rPr lang="el-GR" sz="2800" b="1" dirty="0">
                <a:solidFill>
                  <a:schemeClr val="accent3">
                    <a:lumMod val="50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rPr>
              <a:t>Ενεργειακά Φτωχών Νοικοκυριών</a:t>
            </a:r>
            <a:endParaRPr lang="en-US" sz="2800" dirty="0">
              <a:solidFill>
                <a:schemeClr val="accent3">
                  <a:lumMod val="50000"/>
                </a:schemeClr>
              </a:solidFill>
              <a:effectLst/>
              <a:latin typeface="Arial" panose="020B0604020202020204" pitchFamily="34" charset="0"/>
              <a:ea typeface="Arial" panose="020B0604020202020204" pitchFamily="34" charset="0"/>
            </a:endParaRPr>
          </a:p>
          <a:p>
            <a:pPr algn="ctr"/>
            <a:endParaRPr lang="ko-KR" altLang="en-US" sz="2800" dirty="0">
              <a:solidFill>
                <a:schemeClr val="accent3">
                  <a:lumMod val="50000"/>
                </a:schemeClr>
              </a:solidFill>
              <a:cs typeface="Arial" pitchFamily="34" charset="0"/>
            </a:endParaRPr>
          </a:p>
        </p:txBody>
      </p:sp>
      <p:sp>
        <p:nvSpPr>
          <p:cNvPr id="22" name="TextBox 21">
            <a:extLst>
              <a:ext uri="{FF2B5EF4-FFF2-40B4-BE49-F238E27FC236}">
                <a16:creationId xmlns:a16="http://schemas.microsoft.com/office/drawing/2014/main" id="{F4BDE659-B310-4BAA-B411-EC410B07B4D3}"/>
              </a:ext>
            </a:extLst>
          </p:cNvPr>
          <p:cNvSpPr txBox="1"/>
          <p:nvPr/>
        </p:nvSpPr>
        <p:spPr>
          <a:xfrm>
            <a:off x="2952357" y="5034508"/>
            <a:ext cx="6094602" cy="373949"/>
          </a:xfrm>
          <a:prstGeom prst="rect">
            <a:avLst/>
          </a:prstGeom>
          <a:noFill/>
        </p:spPr>
        <p:txBody>
          <a:bodyPr wrap="square">
            <a:spAutoFit/>
          </a:bodyPr>
          <a:lstStyle/>
          <a:p>
            <a:pPr marL="139700" marR="0" algn="ctr">
              <a:lnSpc>
                <a:spcPct val="107000"/>
              </a:lnSpc>
              <a:spcBef>
                <a:spcPts val="0"/>
              </a:spcBef>
              <a:spcAft>
                <a:spcPts val="500"/>
              </a:spcAft>
              <a:tabLst>
                <a:tab pos="558800" algn="l"/>
                <a:tab pos="5727065" algn="r"/>
              </a:tabLst>
            </a:pPr>
            <a:r>
              <a:rPr lang="el-GR" b="1" dirty="0">
                <a:solidFill>
                  <a:schemeClr val="accent3">
                    <a:lumMod val="50000"/>
                  </a:schemeClr>
                </a:solidFill>
                <a:effectLst/>
                <a:latin typeface="Fira Sans Condensed" panose="020B0503050000020004" pitchFamily="34" charset="0"/>
                <a:ea typeface="Arial" panose="020B0604020202020204" pitchFamily="34" charset="0"/>
              </a:rPr>
              <a:t>Άγγελος Δ. Μπιρμπάκος</a:t>
            </a:r>
            <a:endParaRPr lang="en-US" dirty="0">
              <a:solidFill>
                <a:schemeClr val="accent3">
                  <a:lumMod val="50000"/>
                </a:schemeClr>
              </a:solidFill>
              <a:effectLst/>
              <a:latin typeface="Arial" panose="020B0604020202020204" pitchFamily="34" charset="0"/>
              <a:ea typeface="Arial" panose="020B0604020202020204" pitchFamily="34" charset="0"/>
            </a:endParaRPr>
          </a:p>
        </p:txBody>
      </p:sp>
      <p:pic>
        <p:nvPicPr>
          <p:cNvPr id="23" name="image37.png" descr="pyrforos">
            <a:extLst>
              <a:ext uri="{FF2B5EF4-FFF2-40B4-BE49-F238E27FC236}">
                <a16:creationId xmlns:a16="http://schemas.microsoft.com/office/drawing/2014/main" id="{857B12EE-C7D0-5A43-A8AD-24A443114845}"/>
              </a:ext>
            </a:extLst>
          </p:cNvPr>
          <p:cNvPicPr/>
          <p:nvPr/>
        </p:nvPicPr>
        <p:blipFill>
          <a:blip r:embed="rId3"/>
          <a:srcRect/>
          <a:stretch>
            <a:fillRect/>
          </a:stretch>
        </p:blipFill>
        <p:spPr>
          <a:xfrm>
            <a:off x="5132856" y="252638"/>
            <a:ext cx="1926140" cy="1893940"/>
          </a:xfrm>
          <a:prstGeom prst="rect">
            <a:avLst/>
          </a:prstGeom>
          <a:ln/>
        </p:spPr>
      </p:pic>
      <p:sp>
        <p:nvSpPr>
          <p:cNvPr id="31" name="Freeform: Shape 15">
            <a:extLst>
              <a:ext uri="{FF2B5EF4-FFF2-40B4-BE49-F238E27FC236}">
                <a16:creationId xmlns:a16="http://schemas.microsoft.com/office/drawing/2014/main" id="{FC320676-8D85-904C-BBC5-9CE7B94CE20A}"/>
              </a:ext>
            </a:extLst>
          </p:cNvPr>
          <p:cNvSpPr/>
          <p:nvPr/>
        </p:nvSpPr>
        <p:spPr>
          <a:xfrm rot="10800000">
            <a:off x="1730829" y="4606487"/>
            <a:ext cx="8882742" cy="1172547"/>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sp>
        <p:nvSpPr>
          <p:cNvPr id="32" name="Freeform: Shape 14">
            <a:extLst>
              <a:ext uri="{FF2B5EF4-FFF2-40B4-BE49-F238E27FC236}">
                <a16:creationId xmlns:a16="http://schemas.microsoft.com/office/drawing/2014/main" id="{5BD08F84-3711-5140-9A1C-0AD7632495D6}"/>
              </a:ext>
            </a:extLst>
          </p:cNvPr>
          <p:cNvSpPr/>
          <p:nvPr/>
        </p:nvSpPr>
        <p:spPr>
          <a:xfrm>
            <a:off x="1730829" y="2256453"/>
            <a:ext cx="8882742" cy="1172547"/>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solidFill>
                <a:schemeClr val="tx1"/>
              </a:solidFill>
            </a:endParaRPr>
          </a:p>
        </p:txBody>
      </p:sp>
      <p:sp>
        <p:nvSpPr>
          <p:cNvPr id="33" name="Rectangle 32">
            <a:extLst>
              <a:ext uri="{FF2B5EF4-FFF2-40B4-BE49-F238E27FC236}">
                <a16:creationId xmlns:a16="http://schemas.microsoft.com/office/drawing/2014/main" id="{C80B20F6-C7A8-7546-9B0C-A8FBE424109D}"/>
              </a:ext>
            </a:extLst>
          </p:cNvPr>
          <p:cNvSpPr/>
          <p:nvPr/>
        </p:nvSpPr>
        <p:spPr>
          <a:xfrm rot="2735247">
            <a:off x="10467759" y="762835"/>
            <a:ext cx="104775" cy="25819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4" name="Rectangle 33">
            <a:extLst>
              <a:ext uri="{FF2B5EF4-FFF2-40B4-BE49-F238E27FC236}">
                <a16:creationId xmlns:a16="http://schemas.microsoft.com/office/drawing/2014/main" id="{65A6B3DB-D2D0-C64D-BECE-510C57126EE9}"/>
              </a:ext>
            </a:extLst>
          </p:cNvPr>
          <p:cNvSpPr/>
          <p:nvPr/>
        </p:nvSpPr>
        <p:spPr>
          <a:xfrm rot="2735247">
            <a:off x="1886200" y="4516946"/>
            <a:ext cx="104775" cy="25819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5" name="Rectangle 34">
            <a:extLst>
              <a:ext uri="{FF2B5EF4-FFF2-40B4-BE49-F238E27FC236}">
                <a16:creationId xmlns:a16="http://schemas.microsoft.com/office/drawing/2014/main" id="{4D10F1F2-E79F-D842-8039-75F3BCE48822}"/>
              </a:ext>
            </a:extLst>
          </p:cNvPr>
          <p:cNvSpPr/>
          <p:nvPr/>
        </p:nvSpPr>
        <p:spPr>
          <a:xfrm rot="2735247">
            <a:off x="11333173" y="212823"/>
            <a:ext cx="104775" cy="25819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Rectangle 35">
            <a:extLst>
              <a:ext uri="{FF2B5EF4-FFF2-40B4-BE49-F238E27FC236}">
                <a16:creationId xmlns:a16="http://schemas.microsoft.com/office/drawing/2014/main" id="{C3E03695-64EA-D34C-863C-1E6350BA2EB5}"/>
              </a:ext>
            </a:extLst>
          </p:cNvPr>
          <p:cNvSpPr/>
          <p:nvPr/>
        </p:nvSpPr>
        <p:spPr>
          <a:xfrm rot="2735247">
            <a:off x="1333357" y="4789638"/>
            <a:ext cx="104775" cy="2581970"/>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extLst>
      <p:ext uri="{BB962C8B-B14F-4D97-AF65-F5344CB8AC3E}">
        <p14:creationId xmlns:p14="http://schemas.microsoft.com/office/powerpoint/2010/main" val="41920535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0" y="386921"/>
            <a:ext cx="12191999" cy="724247"/>
          </a:xfrm>
        </p:spPr>
        <p:txBody>
          <a:bodyPr>
            <a:normAutofit fontScale="92500" lnSpcReduction="10000"/>
          </a:bodyPr>
          <a:lstStyle/>
          <a:p>
            <a:r>
              <a:rPr lang="en-US" b="1" dirty="0">
                <a:solidFill>
                  <a:schemeClr val="bg1"/>
                </a:solidFill>
                <a:latin typeface="Fira Sans Condensed" panose="020B0503050000020004" pitchFamily="34" charset="0"/>
              </a:rPr>
              <a:t>Login UI</a:t>
            </a:r>
          </a:p>
        </p:txBody>
      </p:sp>
      <p:pic>
        <p:nvPicPr>
          <p:cNvPr id="6" name="Picture 5">
            <a:extLst>
              <a:ext uri="{FF2B5EF4-FFF2-40B4-BE49-F238E27FC236}">
                <a16:creationId xmlns:a16="http://schemas.microsoft.com/office/drawing/2014/main" id="{98EE29CD-68DF-41C3-A14D-A7217F5AAE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84406" y="1962692"/>
            <a:ext cx="1875184" cy="3262311"/>
          </a:xfrm>
          <a:prstGeom prst="rect">
            <a:avLst/>
          </a:prstGeom>
        </p:spPr>
      </p:pic>
      <p:pic>
        <p:nvPicPr>
          <p:cNvPr id="8" name="Picture 7">
            <a:extLst>
              <a:ext uri="{FF2B5EF4-FFF2-40B4-BE49-F238E27FC236}">
                <a16:creationId xmlns:a16="http://schemas.microsoft.com/office/drawing/2014/main" id="{F0411D90-5EDE-4C57-8063-AFAAD5FF594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843509" y="1834273"/>
            <a:ext cx="2956978" cy="3611646"/>
          </a:xfrm>
          <a:prstGeom prst="rect">
            <a:avLst/>
          </a:prstGeom>
        </p:spPr>
      </p:pic>
      <p:pic>
        <p:nvPicPr>
          <p:cNvPr id="10" name="Picture 9">
            <a:extLst>
              <a:ext uri="{FF2B5EF4-FFF2-40B4-BE49-F238E27FC236}">
                <a16:creationId xmlns:a16="http://schemas.microsoft.com/office/drawing/2014/main" id="{F1664A16-9A8A-44EA-A944-5C485261BF5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9729" y="1678934"/>
            <a:ext cx="4743772" cy="4097979"/>
          </a:xfrm>
          <a:prstGeom prst="rect">
            <a:avLst/>
          </a:prstGeom>
        </p:spPr>
      </p:pic>
      <p:pic>
        <p:nvPicPr>
          <p:cNvPr id="12" name="Picture 11">
            <a:extLst>
              <a:ext uri="{FF2B5EF4-FFF2-40B4-BE49-F238E27FC236}">
                <a16:creationId xmlns:a16="http://schemas.microsoft.com/office/drawing/2014/main" id="{6D52E23D-D29B-4E30-9383-E1983EF8673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3009" y="1801065"/>
            <a:ext cx="4437212" cy="2363741"/>
          </a:xfrm>
          <a:prstGeom prst="rect">
            <a:avLst/>
          </a:prstGeom>
        </p:spPr>
      </p:pic>
      <p:pic>
        <p:nvPicPr>
          <p:cNvPr id="14" name="Picture 13">
            <a:extLst>
              <a:ext uri="{FF2B5EF4-FFF2-40B4-BE49-F238E27FC236}">
                <a16:creationId xmlns:a16="http://schemas.microsoft.com/office/drawing/2014/main" id="{B88C9084-F5EF-4DC2-9433-1613EBC731C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35724" y="3375767"/>
            <a:ext cx="3621701" cy="2164608"/>
          </a:xfrm>
          <a:prstGeom prst="rect">
            <a:avLst/>
          </a:prstGeom>
        </p:spPr>
      </p:pic>
      <p:pic>
        <p:nvPicPr>
          <p:cNvPr id="16" name="Picture 15">
            <a:extLst>
              <a:ext uri="{FF2B5EF4-FFF2-40B4-BE49-F238E27FC236}">
                <a16:creationId xmlns:a16="http://schemas.microsoft.com/office/drawing/2014/main" id="{5DEB98DC-E0D8-48CF-AAA8-47E55BB1B10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66740" y="3471863"/>
            <a:ext cx="3359667" cy="1974056"/>
          </a:xfrm>
          <a:prstGeom prst="rect">
            <a:avLst/>
          </a:prstGeom>
        </p:spPr>
      </p:pic>
    </p:spTree>
    <p:extLst>
      <p:ext uri="{BB962C8B-B14F-4D97-AF65-F5344CB8AC3E}">
        <p14:creationId xmlns:p14="http://schemas.microsoft.com/office/powerpoint/2010/main" val="119376197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2" presetClass="entr" presetSubtype="4"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 calcmode="lin" valueType="num">
                                      <p:cBhvr additive="base">
                                        <p:cTn id="16" dur="500" fill="hold"/>
                                        <p:tgtEl>
                                          <p:spTgt spid="14"/>
                                        </p:tgtEl>
                                        <p:attrNameLst>
                                          <p:attrName>ppt_x</p:attrName>
                                        </p:attrNameLst>
                                      </p:cBhvr>
                                      <p:tavLst>
                                        <p:tav tm="0">
                                          <p:val>
                                            <p:strVal val="#ppt_x"/>
                                          </p:val>
                                        </p:tav>
                                        <p:tav tm="100000">
                                          <p:val>
                                            <p:strVal val="#ppt_x"/>
                                          </p:val>
                                        </p:tav>
                                      </p:tavLst>
                                    </p:anim>
                                    <p:anim calcmode="lin" valueType="num">
                                      <p:cBhvr additive="base">
                                        <p:cTn id="17" dur="500" fill="hold"/>
                                        <p:tgtEl>
                                          <p:spTgt spid="14"/>
                                        </p:tgtEl>
                                        <p:attrNameLst>
                                          <p:attrName>ppt_y</p:attrName>
                                        </p:attrNameLst>
                                      </p:cBhvr>
                                      <p:tavLst>
                                        <p:tav tm="0">
                                          <p:val>
                                            <p:strVal val="1+#ppt_h/2"/>
                                          </p:val>
                                        </p:tav>
                                        <p:tav tm="100000">
                                          <p:val>
                                            <p:strVal val="#ppt_y"/>
                                          </p:val>
                                        </p:tav>
                                      </p:tavLst>
                                    </p:anim>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2" presetClass="entr" presetSubtype="4" fill="hold" nodeType="with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500" fill="hold"/>
                                        <p:tgtEl>
                                          <p:spTgt spid="16"/>
                                        </p:tgtEl>
                                        <p:attrNameLst>
                                          <p:attrName>ppt_x</p:attrName>
                                        </p:attrNameLst>
                                      </p:cBhvr>
                                      <p:tavLst>
                                        <p:tav tm="0">
                                          <p:val>
                                            <p:strVal val="#ppt_x"/>
                                          </p:val>
                                        </p:tav>
                                        <p:tav tm="100000">
                                          <p:val>
                                            <p:strVal val="#ppt_x"/>
                                          </p:val>
                                        </p:tav>
                                      </p:tavLst>
                                    </p:anim>
                                    <p:anim calcmode="lin" valueType="num">
                                      <p:cBhvr additive="base">
                                        <p:cTn id="24" dur="500" fill="hold"/>
                                        <p:tgtEl>
                                          <p:spTgt spid="16"/>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0E2B02-65C4-4715-B789-DB45E5BB0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652" y="357410"/>
            <a:ext cx="9525148" cy="7672897"/>
          </a:xfrm>
          <a:prstGeom prst="rect">
            <a:avLst/>
          </a:prstGeom>
        </p:spPr>
      </p:pic>
      <p:pic>
        <p:nvPicPr>
          <p:cNvPr id="3" name="Picture 2">
            <a:extLst>
              <a:ext uri="{FF2B5EF4-FFF2-40B4-BE49-F238E27FC236}">
                <a16:creationId xmlns:a16="http://schemas.microsoft.com/office/drawing/2014/main" id="{2A3CB446-CBEE-7E41-9033-7B9FF680B9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4338" y="562708"/>
            <a:ext cx="9252959" cy="5111261"/>
          </a:xfrm>
          <a:prstGeom prst="rect">
            <a:avLst/>
          </a:prstGeom>
        </p:spPr>
      </p:pic>
      <p:pic>
        <p:nvPicPr>
          <p:cNvPr id="4" name="Picture 3">
            <a:extLst>
              <a:ext uri="{FF2B5EF4-FFF2-40B4-BE49-F238E27FC236}">
                <a16:creationId xmlns:a16="http://schemas.microsoft.com/office/drawing/2014/main" id="{D48FACE0-2B4F-9D44-BC80-1DA6CF1B32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7652" y="404302"/>
            <a:ext cx="9525148" cy="7672897"/>
          </a:xfrm>
          <a:prstGeom prst="rect">
            <a:avLst/>
          </a:prstGeom>
        </p:spPr>
      </p:pic>
      <p:pic>
        <p:nvPicPr>
          <p:cNvPr id="6" name="Picture 5">
            <a:extLst>
              <a:ext uri="{FF2B5EF4-FFF2-40B4-BE49-F238E27FC236}">
                <a16:creationId xmlns:a16="http://schemas.microsoft.com/office/drawing/2014/main" id="{0A6122F3-8515-4543-909B-D15156E4C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93059" y="615317"/>
            <a:ext cx="9234334" cy="5105544"/>
          </a:xfrm>
          <a:prstGeom prst="rect">
            <a:avLst/>
          </a:prstGeom>
        </p:spPr>
      </p:pic>
      <p:sp>
        <p:nvSpPr>
          <p:cNvPr id="7" name="Rectangle 6">
            <a:extLst>
              <a:ext uri="{FF2B5EF4-FFF2-40B4-BE49-F238E27FC236}">
                <a16:creationId xmlns:a16="http://schemas.microsoft.com/office/drawing/2014/main" id="{33E8B8C8-81ED-664B-A814-F1D1D9D6F1DA}"/>
              </a:ext>
            </a:extLst>
          </p:cNvPr>
          <p:cNvSpPr/>
          <p:nvPr/>
        </p:nvSpPr>
        <p:spPr>
          <a:xfrm>
            <a:off x="2285162" y="3759408"/>
            <a:ext cx="1723292" cy="855784"/>
          </a:xfrm>
          <a:prstGeom prst="rect">
            <a:avLst/>
          </a:prstGeom>
          <a:solidFill>
            <a:srgbClr val="FFC000">
              <a:alpha val="29000"/>
            </a:srgbClr>
          </a:solidFill>
          <a:ln w="31750">
            <a:solidFill>
              <a:srgbClr val="FFC0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R" sz="2700" dirty="0">
              <a:solidFill>
                <a:srgbClr val="FFFF00"/>
              </a:solidFill>
              <a:highlight>
                <a:srgbClr val="FFFF00"/>
              </a:highlight>
            </a:endParaRPr>
          </a:p>
        </p:txBody>
      </p:sp>
      <p:cxnSp>
        <p:nvCxnSpPr>
          <p:cNvPr id="18" name="Straight Arrow Connector 17">
            <a:extLst>
              <a:ext uri="{FF2B5EF4-FFF2-40B4-BE49-F238E27FC236}">
                <a16:creationId xmlns:a16="http://schemas.microsoft.com/office/drawing/2014/main" id="{932A374C-8A38-8447-881B-A2ADC5ABBB84}"/>
              </a:ext>
            </a:extLst>
          </p:cNvPr>
          <p:cNvCxnSpPr>
            <a:cxnSpLocks/>
          </p:cNvCxnSpPr>
          <p:nvPr/>
        </p:nvCxnSpPr>
        <p:spPr>
          <a:xfrm flipH="1">
            <a:off x="3737978" y="4432425"/>
            <a:ext cx="1008384" cy="0"/>
          </a:xfrm>
          <a:prstGeom prst="straightConnector1">
            <a:avLst/>
          </a:prstGeom>
          <a:ln w="22225">
            <a:solidFill>
              <a:schemeClr val="accent1">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3F2DEC2A-5FE1-F34F-9ED0-80CDFDAB585E}"/>
              </a:ext>
            </a:extLst>
          </p:cNvPr>
          <p:cNvCxnSpPr>
            <a:cxnSpLocks/>
          </p:cNvCxnSpPr>
          <p:nvPr/>
        </p:nvCxnSpPr>
        <p:spPr>
          <a:xfrm>
            <a:off x="4746362" y="2599482"/>
            <a:ext cx="0" cy="1848222"/>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9E8AB643-70A4-6C4C-93AA-ADDD04DD20ED}"/>
              </a:ext>
            </a:extLst>
          </p:cNvPr>
          <p:cNvCxnSpPr>
            <a:cxnSpLocks/>
          </p:cNvCxnSpPr>
          <p:nvPr/>
        </p:nvCxnSpPr>
        <p:spPr>
          <a:xfrm flipH="1">
            <a:off x="3585882" y="2603497"/>
            <a:ext cx="1160480" cy="0"/>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12" name="Rectangular Callout 11">
            <a:extLst>
              <a:ext uri="{FF2B5EF4-FFF2-40B4-BE49-F238E27FC236}">
                <a16:creationId xmlns:a16="http://schemas.microsoft.com/office/drawing/2014/main" id="{FD119F00-AC2B-DE40-A5E2-2A29F123521E}"/>
              </a:ext>
            </a:extLst>
          </p:cNvPr>
          <p:cNvSpPr/>
          <p:nvPr/>
        </p:nvSpPr>
        <p:spPr>
          <a:xfrm rot="10800000">
            <a:off x="424142" y="5257414"/>
            <a:ext cx="3313833" cy="1256677"/>
          </a:xfrm>
          <a:prstGeom prst="wedgeRectCallout">
            <a:avLst>
              <a:gd name="adj1" fmla="val -24914"/>
              <a:gd name="adj2" fmla="val 103640"/>
            </a:avLst>
          </a:prstGeom>
          <a:solidFill>
            <a:srgbClr val="F3EEE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R" sz="2700" dirty="0">
              <a:solidFill>
                <a:schemeClr val="accent3">
                  <a:lumMod val="50000"/>
                </a:schemeClr>
              </a:solidFill>
              <a:latin typeface="Fira Sans Condensed Medium" panose="020B0603050000020004" pitchFamily="34" charset="0"/>
            </a:endParaRPr>
          </a:p>
        </p:txBody>
      </p:sp>
      <p:sp>
        <p:nvSpPr>
          <p:cNvPr id="13" name="TextBox 12">
            <a:extLst>
              <a:ext uri="{FF2B5EF4-FFF2-40B4-BE49-F238E27FC236}">
                <a16:creationId xmlns:a16="http://schemas.microsoft.com/office/drawing/2014/main" id="{20747C76-D81B-424B-98C4-02082B6D1E65}"/>
              </a:ext>
            </a:extLst>
          </p:cNvPr>
          <p:cNvSpPr txBox="1"/>
          <p:nvPr/>
        </p:nvSpPr>
        <p:spPr>
          <a:xfrm>
            <a:off x="569548" y="5316010"/>
            <a:ext cx="3023022" cy="1015663"/>
          </a:xfrm>
          <a:prstGeom prst="rect">
            <a:avLst/>
          </a:prstGeom>
          <a:noFill/>
        </p:spPr>
        <p:txBody>
          <a:bodyPr wrap="square" rtlCol="0">
            <a:spAutoFit/>
          </a:bodyPr>
          <a:lstStyle/>
          <a:p>
            <a:r>
              <a:rPr lang="el-GR" sz="2000" dirty="0">
                <a:latin typeface="Fira Sans Condensed Medium" panose="020B0603050000020004" pitchFamily="34" charset="0"/>
              </a:rPr>
              <a:t>Δεδομένα εισόδου</a:t>
            </a:r>
            <a:r>
              <a:rPr lang="en-US" sz="2000" dirty="0">
                <a:latin typeface="Fira Sans Condensed" panose="020B0503050000020004" pitchFamily="34" charset="0"/>
              </a:rPr>
              <a:t>:</a:t>
            </a:r>
          </a:p>
          <a:p>
            <a:pPr marL="342900" indent="-342900">
              <a:buFont typeface="Arial" panose="020B0604020202020204" pitchFamily="34" charset="0"/>
              <a:buChar char="•"/>
            </a:pPr>
            <a:r>
              <a:rPr lang="en-GR" sz="2000" dirty="0">
                <a:latin typeface="Fira Sans Condensed" panose="020B0503050000020004" pitchFamily="34" charset="0"/>
              </a:rPr>
              <a:t>E</a:t>
            </a:r>
            <a:r>
              <a:rPr lang="el-GR" sz="2000" dirty="0" err="1">
                <a:latin typeface="Fira Sans Condensed" panose="020B0503050000020004" pitchFamily="34" charset="0"/>
              </a:rPr>
              <a:t>νεργειακά</a:t>
            </a:r>
            <a:r>
              <a:rPr lang="el-GR" sz="2000" dirty="0">
                <a:latin typeface="Fira Sans Condensed" panose="020B0503050000020004" pitchFamily="34" charset="0"/>
              </a:rPr>
              <a:t> δεδομένα</a:t>
            </a:r>
          </a:p>
          <a:p>
            <a:pPr marL="342900" indent="-342900">
              <a:buFont typeface="Arial" panose="020B0604020202020204" pitchFamily="34" charset="0"/>
              <a:buChar char="•"/>
            </a:pPr>
            <a:r>
              <a:rPr lang="el-GR" sz="2000" dirty="0">
                <a:latin typeface="Fira Sans Condensed" panose="020B0503050000020004" pitchFamily="34" charset="0"/>
              </a:rPr>
              <a:t>Εισοδηματικά δεδομένα</a:t>
            </a:r>
            <a:endParaRPr lang="en-GR" sz="2000" dirty="0">
              <a:latin typeface="Fira Sans Condensed" panose="020B0503050000020004" pitchFamily="34" charset="0"/>
            </a:endParaRPr>
          </a:p>
        </p:txBody>
      </p:sp>
      <p:sp>
        <p:nvSpPr>
          <p:cNvPr id="22" name="Rectangular Callout 21">
            <a:extLst>
              <a:ext uri="{FF2B5EF4-FFF2-40B4-BE49-F238E27FC236}">
                <a16:creationId xmlns:a16="http://schemas.microsoft.com/office/drawing/2014/main" id="{212D9E26-D114-D249-8E6A-E3BB50CC5BBA}"/>
              </a:ext>
            </a:extLst>
          </p:cNvPr>
          <p:cNvSpPr/>
          <p:nvPr/>
        </p:nvSpPr>
        <p:spPr>
          <a:xfrm rot="10800000">
            <a:off x="4888517" y="5308144"/>
            <a:ext cx="4313355" cy="934538"/>
          </a:xfrm>
          <a:prstGeom prst="wedgeRectCallout">
            <a:avLst>
              <a:gd name="adj1" fmla="val -4975"/>
              <a:gd name="adj2" fmla="val 136992"/>
            </a:avLst>
          </a:prstGeom>
          <a:solidFill>
            <a:srgbClr val="F3EEE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R" sz="2700" dirty="0">
              <a:solidFill>
                <a:schemeClr val="accent3">
                  <a:lumMod val="50000"/>
                </a:schemeClr>
              </a:solidFill>
              <a:latin typeface="Fira Sans Condensed Medium" panose="020B0603050000020004" pitchFamily="34" charset="0"/>
            </a:endParaRPr>
          </a:p>
        </p:txBody>
      </p:sp>
      <p:sp>
        <p:nvSpPr>
          <p:cNvPr id="23" name="TextBox 22">
            <a:extLst>
              <a:ext uri="{FF2B5EF4-FFF2-40B4-BE49-F238E27FC236}">
                <a16:creationId xmlns:a16="http://schemas.microsoft.com/office/drawing/2014/main" id="{8B60999D-6224-4D42-8382-2E679A455DC6}"/>
              </a:ext>
            </a:extLst>
          </p:cNvPr>
          <p:cNvSpPr txBox="1"/>
          <p:nvPr/>
        </p:nvSpPr>
        <p:spPr>
          <a:xfrm>
            <a:off x="5116649" y="5398500"/>
            <a:ext cx="4230630" cy="707886"/>
          </a:xfrm>
          <a:prstGeom prst="rect">
            <a:avLst/>
          </a:prstGeom>
          <a:noFill/>
        </p:spPr>
        <p:txBody>
          <a:bodyPr wrap="square" rtlCol="0">
            <a:spAutoFit/>
          </a:bodyPr>
          <a:lstStyle/>
          <a:p>
            <a:r>
              <a:rPr lang="el-GR" sz="2000" dirty="0">
                <a:latin typeface="Fira Sans Condensed Medium" panose="020B0603050000020004" pitchFamily="34" charset="0"/>
              </a:rPr>
              <a:t>Ρύθμιση παραμέτρων ανάλυσης </a:t>
            </a:r>
            <a:br>
              <a:rPr lang="el-GR" sz="2000" dirty="0">
                <a:latin typeface="Fira Sans Condensed Medium" panose="020B0603050000020004" pitchFamily="34" charset="0"/>
              </a:rPr>
            </a:br>
            <a:r>
              <a:rPr lang="el-GR" sz="2000" dirty="0">
                <a:latin typeface="Fira Sans Condensed Medium" panose="020B0603050000020004" pitchFamily="34" charset="0"/>
              </a:rPr>
              <a:t>ενεργειακής φτώχειας βάσει δείκτη</a:t>
            </a:r>
          </a:p>
        </p:txBody>
      </p:sp>
      <p:sp>
        <p:nvSpPr>
          <p:cNvPr id="24" name="Rectangular Callout 23">
            <a:extLst>
              <a:ext uri="{FF2B5EF4-FFF2-40B4-BE49-F238E27FC236}">
                <a16:creationId xmlns:a16="http://schemas.microsoft.com/office/drawing/2014/main" id="{7A0E9952-12D9-8D4C-9DDA-A7C32D11EF24}"/>
              </a:ext>
            </a:extLst>
          </p:cNvPr>
          <p:cNvSpPr/>
          <p:nvPr/>
        </p:nvSpPr>
        <p:spPr>
          <a:xfrm>
            <a:off x="6608864" y="150009"/>
            <a:ext cx="3988798" cy="934538"/>
          </a:xfrm>
          <a:prstGeom prst="wedgeRectCallout">
            <a:avLst>
              <a:gd name="adj1" fmla="val -4975"/>
              <a:gd name="adj2" fmla="val 136992"/>
            </a:avLst>
          </a:prstGeom>
          <a:solidFill>
            <a:srgbClr val="F3EEE8"/>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R" sz="2700" dirty="0">
              <a:solidFill>
                <a:schemeClr val="accent3">
                  <a:lumMod val="50000"/>
                </a:schemeClr>
              </a:solidFill>
              <a:latin typeface="Fira Sans Condensed Medium" panose="020B0603050000020004" pitchFamily="34" charset="0"/>
            </a:endParaRPr>
          </a:p>
        </p:txBody>
      </p:sp>
      <p:sp>
        <p:nvSpPr>
          <p:cNvPr id="26" name="TextBox 25">
            <a:extLst>
              <a:ext uri="{FF2B5EF4-FFF2-40B4-BE49-F238E27FC236}">
                <a16:creationId xmlns:a16="http://schemas.microsoft.com/office/drawing/2014/main" id="{16A40C28-C441-344C-9C43-A33436169370}"/>
              </a:ext>
            </a:extLst>
          </p:cNvPr>
          <p:cNvSpPr txBox="1"/>
          <p:nvPr/>
        </p:nvSpPr>
        <p:spPr>
          <a:xfrm>
            <a:off x="6784332" y="236880"/>
            <a:ext cx="4230630" cy="707886"/>
          </a:xfrm>
          <a:prstGeom prst="rect">
            <a:avLst/>
          </a:prstGeom>
          <a:noFill/>
        </p:spPr>
        <p:txBody>
          <a:bodyPr wrap="square" rtlCol="0">
            <a:spAutoFit/>
          </a:bodyPr>
          <a:lstStyle/>
          <a:p>
            <a:r>
              <a:rPr lang="el-GR" sz="2000" dirty="0">
                <a:latin typeface="Fira Sans Condensed Medium" panose="020B0603050000020004" pitchFamily="34" charset="0"/>
              </a:rPr>
              <a:t>Δομή ενεργειακών δεδομένων που</a:t>
            </a:r>
            <a:br>
              <a:rPr lang="el-GR" sz="2000" dirty="0">
                <a:latin typeface="Fira Sans Condensed Medium" panose="020B0603050000020004" pitchFamily="34" charset="0"/>
              </a:rPr>
            </a:br>
            <a:r>
              <a:rPr lang="el-GR" sz="2000" dirty="0">
                <a:latin typeface="Fira Sans Condensed Medium" panose="020B0603050000020004" pitchFamily="34" charset="0"/>
              </a:rPr>
              <a:t>απαιτεί η μέθοδος 4</a:t>
            </a:r>
          </a:p>
        </p:txBody>
      </p:sp>
      <p:pic>
        <p:nvPicPr>
          <p:cNvPr id="5" name="Picture 4">
            <a:extLst>
              <a:ext uri="{FF2B5EF4-FFF2-40B4-BE49-F238E27FC236}">
                <a16:creationId xmlns:a16="http://schemas.microsoft.com/office/drawing/2014/main" id="{99933B95-C651-9B45-938E-F0A60C00AAB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47761" y="-173388"/>
            <a:ext cx="2198021" cy="3390464"/>
          </a:xfrm>
          <a:prstGeom prst="rect">
            <a:avLst/>
          </a:prstGeom>
        </p:spPr>
      </p:pic>
      <p:cxnSp>
        <p:nvCxnSpPr>
          <p:cNvPr id="27" name="Straight Connector 26">
            <a:extLst>
              <a:ext uri="{FF2B5EF4-FFF2-40B4-BE49-F238E27FC236}">
                <a16:creationId xmlns:a16="http://schemas.microsoft.com/office/drawing/2014/main" id="{1DC1F104-C937-0C4E-9E6D-1DC3770401AF}"/>
              </a:ext>
            </a:extLst>
          </p:cNvPr>
          <p:cNvCxnSpPr>
            <a:cxnSpLocks/>
          </p:cNvCxnSpPr>
          <p:nvPr/>
        </p:nvCxnSpPr>
        <p:spPr>
          <a:xfrm>
            <a:off x="2050875" y="2603989"/>
            <a:ext cx="375142" cy="1"/>
          </a:xfrm>
          <a:prstGeom prst="line">
            <a:avLst/>
          </a:prstGeom>
          <a:ln w="22225">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9" name="Rectangle 28">
            <a:extLst>
              <a:ext uri="{FF2B5EF4-FFF2-40B4-BE49-F238E27FC236}">
                <a16:creationId xmlns:a16="http://schemas.microsoft.com/office/drawing/2014/main" id="{4679DEB9-83DB-7E46-8BF1-A04FC9576F6F}"/>
              </a:ext>
            </a:extLst>
          </p:cNvPr>
          <p:cNvSpPr/>
          <p:nvPr/>
        </p:nvSpPr>
        <p:spPr>
          <a:xfrm>
            <a:off x="-17299" y="0"/>
            <a:ext cx="2060951" cy="3217076"/>
          </a:xfrm>
          <a:prstGeom prst="rect">
            <a:avLst/>
          </a:prstGeom>
          <a:solidFill>
            <a:schemeClr val="accent1">
              <a:lumMod val="60000"/>
              <a:lumOff val="40000"/>
              <a:alpha val="33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R" sz="2700" dirty="0">
              <a:solidFill>
                <a:srgbClr val="FFFF00"/>
              </a:solidFill>
              <a:highlight>
                <a:srgbClr val="FFFF00"/>
              </a:highlight>
            </a:endParaRPr>
          </a:p>
        </p:txBody>
      </p:sp>
      <p:pic>
        <p:nvPicPr>
          <p:cNvPr id="11" name="Picture 10">
            <a:extLst>
              <a:ext uri="{FF2B5EF4-FFF2-40B4-BE49-F238E27FC236}">
                <a16:creationId xmlns:a16="http://schemas.microsoft.com/office/drawing/2014/main" id="{D36A92F5-2265-E84C-8C1B-8DE81AF2227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432011" y="2221334"/>
            <a:ext cx="2314352" cy="379881"/>
          </a:xfrm>
          <a:prstGeom prst="rect">
            <a:avLst/>
          </a:prstGeom>
        </p:spPr>
      </p:pic>
      <p:sp>
        <p:nvSpPr>
          <p:cNvPr id="28" name="Rectangle 27">
            <a:extLst>
              <a:ext uri="{FF2B5EF4-FFF2-40B4-BE49-F238E27FC236}">
                <a16:creationId xmlns:a16="http://schemas.microsoft.com/office/drawing/2014/main" id="{9F801D78-1939-8F40-AF53-7B8DE218CBEC}"/>
              </a:ext>
            </a:extLst>
          </p:cNvPr>
          <p:cNvSpPr/>
          <p:nvPr/>
        </p:nvSpPr>
        <p:spPr>
          <a:xfrm>
            <a:off x="2432090" y="2498342"/>
            <a:ext cx="1160480" cy="202279"/>
          </a:xfrm>
          <a:prstGeom prst="rect">
            <a:avLst/>
          </a:prstGeom>
          <a:solidFill>
            <a:schemeClr val="accent1">
              <a:lumMod val="60000"/>
              <a:lumOff val="40000"/>
              <a:alpha val="33000"/>
            </a:schemeClr>
          </a:solidFill>
          <a:ln>
            <a:solidFill>
              <a:schemeClr val="accent1">
                <a:lumMod val="40000"/>
                <a:lumOff val="6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R" sz="2700" dirty="0">
              <a:solidFill>
                <a:srgbClr val="FFFF00"/>
              </a:solidFill>
              <a:highlight>
                <a:srgbClr val="FFFF00"/>
              </a:highlight>
            </a:endParaRPr>
          </a:p>
        </p:txBody>
      </p:sp>
    </p:spTree>
    <p:extLst>
      <p:ext uri="{BB962C8B-B14F-4D97-AF65-F5344CB8AC3E}">
        <p14:creationId xmlns:p14="http://schemas.microsoft.com/office/powerpoint/2010/main" val="165136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11"/>
                                        </p:tgtEl>
                                        <p:attrNameLst>
                                          <p:attrName>style.visibility</p:attrName>
                                        </p:attrNameLst>
                                      </p:cBhvr>
                                      <p:to>
                                        <p:strVal val="visible"/>
                                      </p:to>
                                    </p:set>
                                    <p:animEffect transition="in" filter="barn(inVertical)">
                                      <p:cBhvr>
                                        <p:cTn id="10" dur="500"/>
                                        <p:tgtEl>
                                          <p:spTgt spid="11"/>
                                        </p:tgtEl>
                                      </p:cBhvr>
                                    </p:animEffect>
                                  </p:childTnLst>
                                </p:cTn>
                              </p:par>
                              <p:par>
                                <p:cTn id="11" presetID="16" presetClass="entr" presetSubtype="21"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barn(inVertical)">
                                      <p:cBhvr>
                                        <p:cTn id="13" dur="500"/>
                                        <p:tgtEl>
                                          <p:spTgt spid="4"/>
                                        </p:tgtEl>
                                      </p:cBhvr>
                                    </p:animEffect>
                                  </p:childTnLst>
                                </p:cTn>
                              </p:par>
                              <p:par>
                                <p:cTn id="14" presetID="16" presetClass="entr" presetSubtype="21"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barn(inVertical)">
                                      <p:cBhvr>
                                        <p:cTn id="16" dur="500"/>
                                        <p:tgtEl>
                                          <p:spTgt spid="6"/>
                                        </p:tgtEl>
                                      </p:cBhvr>
                                    </p:animEffect>
                                  </p:childTnLst>
                                </p:cTn>
                              </p:par>
                            </p:childTnLst>
                          </p:cTn>
                        </p:par>
                        <p:par>
                          <p:cTn id="17" fill="hold">
                            <p:stCondLst>
                              <p:cond delay="500"/>
                            </p:stCondLst>
                            <p:childTnLst>
                              <p:par>
                                <p:cTn id="18" presetID="18" presetClass="entr" presetSubtype="12" fill="hold" grpId="0" nodeType="after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strips(downLeft)">
                                      <p:cBhvr>
                                        <p:cTn id="20" dur="500"/>
                                        <p:tgtEl>
                                          <p:spTgt spid="22"/>
                                        </p:tgtEl>
                                      </p:cBhvr>
                                    </p:animEffect>
                                  </p:childTnLst>
                                </p:cTn>
                              </p:par>
                              <p:par>
                                <p:cTn id="21" presetID="18" presetClass="entr" presetSubtype="12" fill="hold" grpId="0"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strips(downLeft)">
                                      <p:cBhvr>
                                        <p:cTn id="23" dur="500"/>
                                        <p:tgtEl>
                                          <p:spTgt spid="23"/>
                                        </p:tgtEl>
                                      </p:cBhvr>
                                    </p:animEffect>
                                  </p:childTnLst>
                                </p:cTn>
                              </p:par>
                            </p:childTnLst>
                          </p:cTn>
                        </p:par>
                        <p:par>
                          <p:cTn id="24" fill="hold">
                            <p:stCondLst>
                              <p:cond delay="1000"/>
                            </p:stCondLst>
                            <p:childTnLst>
                              <p:par>
                                <p:cTn id="25" presetID="18" presetClass="entr" presetSubtype="12"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strips(downLeft)">
                                      <p:cBhvr>
                                        <p:cTn id="27" dur="500"/>
                                        <p:tgtEl>
                                          <p:spTgt spid="24"/>
                                        </p:tgtEl>
                                      </p:cBhvr>
                                    </p:animEffect>
                                  </p:childTnLst>
                                </p:cTn>
                              </p:par>
                              <p:par>
                                <p:cTn id="28" presetID="18" presetClass="entr" presetSubtype="12" fill="hold" grpId="0" nodeType="withEffect">
                                  <p:stCondLst>
                                    <p:cond delay="0"/>
                                  </p:stCondLst>
                                  <p:childTnLst>
                                    <p:set>
                                      <p:cBhvr>
                                        <p:cTn id="29" dur="1" fill="hold">
                                          <p:stCondLst>
                                            <p:cond delay="0"/>
                                          </p:stCondLst>
                                        </p:cTn>
                                        <p:tgtEl>
                                          <p:spTgt spid="26"/>
                                        </p:tgtEl>
                                        <p:attrNameLst>
                                          <p:attrName>style.visibility</p:attrName>
                                        </p:attrNameLst>
                                      </p:cBhvr>
                                      <p:to>
                                        <p:strVal val="visible"/>
                                      </p:to>
                                    </p:set>
                                    <p:animEffect transition="in" filter="strips(downLeft)">
                                      <p:cBhvr>
                                        <p:cTn id="30" dur="500"/>
                                        <p:tgtEl>
                                          <p:spTgt spid="26"/>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barn(inVertical)">
                                      <p:cBhvr>
                                        <p:cTn id="35" dur="500"/>
                                        <p:tgtEl>
                                          <p:spTgt spid="7"/>
                                        </p:tgtEl>
                                      </p:cBhvr>
                                    </p:animEffect>
                                  </p:childTnLst>
                                </p:cTn>
                              </p:par>
                            </p:childTnLst>
                          </p:cTn>
                        </p:par>
                        <p:par>
                          <p:cTn id="36" fill="hold">
                            <p:stCondLst>
                              <p:cond delay="500"/>
                            </p:stCondLst>
                            <p:childTnLst>
                              <p:par>
                                <p:cTn id="37" presetID="18" presetClass="entr" presetSubtype="12" fill="hold" grpId="0" nodeType="afterEffect">
                                  <p:stCondLst>
                                    <p:cond delay="0"/>
                                  </p:stCondLst>
                                  <p:childTnLst>
                                    <p:set>
                                      <p:cBhvr>
                                        <p:cTn id="38" dur="1" fill="hold">
                                          <p:stCondLst>
                                            <p:cond delay="0"/>
                                          </p:stCondLst>
                                        </p:cTn>
                                        <p:tgtEl>
                                          <p:spTgt spid="12"/>
                                        </p:tgtEl>
                                        <p:attrNameLst>
                                          <p:attrName>style.visibility</p:attrName>
                                        </p:attrNameLst>
                                      </p:cBhvr>
                                      <p:to>
                                        <p:strVal val="visible"/>
                                      </p:to>
                                    </p:set>
                                    <p:animEffect transition="in" filter="strips(downLeft)">
                                      <p:cBhvr>
                                        <p:cTn id="39" dur="500"/>
                                        <p:tgtEl>
                                          <p:spTgt spid="12"/>
                                        </p:tgtEl>
                                      </p:cBhvr>
                                    </p:animEffect>
                                  </p:childTnLst>
                                </p:cTn>
                              </p:par>
                              <p:par>
                                <p:cTn id="40" presetID="18" presetClass="entr" presetSubtype="12" fill="hold" grpId="0" nodeType="with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strips(downLeft)">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dissolve">
                                      <p:cBhvr>
                                        <p:cTn id="47" dur="500"/>
                                        <p:tgtEl>
                                          <p:spTgt spid="21"/>
                                        </p:tgtEl>
                                      </p:cBhvr>
                                    </p:animEffect>
                                  </p:childTnLst>
                                </p:cTn>
                              </p:par>
                              <p:par>
                                <p:cTn id="48" presetID="9" presetClass="entr" presetSubtype="0" fill="hold" grpId="0" nodeType="with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dissolve">
                                      <p:cBhvr>
                                        <p:cTn id="50" dur="500"/>
                                        <p:tgtEl>
                                          <p:spTgt spid="28"/>
                                        </p:tgtEl>
                                      </p:cBhvr>
                                    </p:animEffect>
                                  </p:childTnLst>
                                </p:cTn>
                              </p:par>
                              <p:par>
                                <p:cTn id="51" presetID="9" presetClass="entr" presetSubtype="0" fill="hold" nodeType="with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dissolve">
                                      <p:cBhvr>
                                        <p:cTn id="53" dur="500"/>
                                        <p:tgtEl>
                                          <p:spTgt spid="20"/>
                                        </p:tgtEl>
                                      </p:cBhvr>
                                    </p:animEffect>
                                  </p:childTnLst>
                                </p:cTn>
                              </p:par>
                              <p:par>
                                <p:cTn id="54" presetID="9" presetClass="entr" presetSubtype="0" fill="hold" nodeType="with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dissolve">
                                      <p:cBhvr>
                                        <p:cTn id="56" dur="500"/>
                                        <p:tgtEl>
                                          <p:spTgt spid="18"/>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barn(inVertical)">
                                      <p:cBhvr>
                                        <p:cTn id="61" dur="500"/>
                                        <p:tgtEl>
                                          <p:spTgt spid="5"/>
                                        </p:tgtEl>
                                      </p:cBhvr>
                                    </p:animEffect>
                                  </p:childTnLst>
                                </p:cTn>
                              </p:par>
                            </p:childTnLst>
                          </p:cTn>
                        </p:par>
                        <p:par>
                          <p:cTn id="62" fill="hold">
                            <p:stCondLst>
                              <p:cond delay="500"/>
                            </p:stCondLst>
                            <p:childTnLst>
                              <p:par>
                                <p:cTn id="63" presetID="9" presetClass="entr" presetSubtype="0" fill="hold" nodeType="after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dissolve">
                                      <p:cBhvr>
                                        <p:cTn id="65" dur="500"/>
                                        <p:tgtEl>
                                          <p:spTgt spid="27"/>
                                        </p:tgtEl>
                                      </p:cBhvr>
                                    </p:animEffect>
                                  </p:childTnLst>
                                </p:cTn>
                              </p:par>
                              <p:par>
                                <p:cTn id="66" presetID="9" presetClass="entr" presetSubtype="0"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Effect transition="in" filter="dissolve">
                                      <p:cBhvr>
                                        <p:cTn id="6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p:bldP spid="22" grpId="0" animBg="1"/>
      <p:bldP spid="23" grpId="0"/>
      <p:bldP spid="24" grpId="0" animBg="1"/>
      <p:bldP spid="26" grpId="0"/>
      <p:bldP spid="29" grpId="0" animBg="1"/>
      <p:bldP spid="2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a:extLst>
              <a:ext uri="{FF2B5EF4-FFF2-40B4-BE49-F238E27FC236}">
                <a16:creationId xmlns:a16="http://schemas.microsoft.com/office/drawing/2014/main" id="{10C43095-1179-4B18-81B8-64C1D0F864BC}"/>
              </a:ext>
            </a:extLst>
          </p:cNvPr>
          <p:cNvSpPr/>
          <p:nvPr/>
        </p:nvSpPr>
        <p:spPr>
          <a:xfrm rot="5400000">
            <a:off x="-33338" y="33337"/>
            <a:ext cx="6858000" cy="6791326"/>
          </a:xfrm>
          <a:prstGeom prst="flowChartManualInpu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80E2B02-65C4-4715-B789-DB45E5BB0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051" y="228600"/>
            <a:ext cx="8229749" cy="6629400"/>
          </a:xfrm>
          <a:prstGeom prst="rect">
            <a:avLst/>
          </a:prstGeom>
        </p:spPr>
      </p:pic>
      <p:pic>
        <p:nvPicPr>
          <p:cNvPr id="19" name="Picture 18">
            <a:extLst>
              <a:ext uri="{FF2B5EF4-FFF2-40B4-BE49-F238E27FC236}">
                <a16:creationId xmlns:a16="http://schemas.microsoft.com/office/drawing/2014/main" id="{5954845C-769A-4848-BBCA-7BA771A3E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70" y="523875"/>
            <a:ext cx="7660509" cy="4277722"/>
          </a:xfrm>
          <a:prstGeom prst="rect">
            <a:avLst/>
          </a:prstGeom>
        </p:spPr>
      </p:pic>
      <p:sp>
        <p:nvSpPr>
          <p:cNvPr id="20" name="TextBox 19">
            <a:extLst>
              <a:ext uri="{FF2B5EF4-FFF2-40B4-BE49-F238E27FC236}">
                <a16:creationId xmlns:a16="http://schemas.microsoft.com/office/drawing/2014/main" id="{A6BA4E8E-4F4F-4154-8935-09F51A994AA7}"/>
              </a:ext>
            </a:extLst>
          </p:cNvPr>
          <p:cNvSpPr txBox="1"/>
          <p:nvPr/>
        </p:nvSpPr>
        <p:spPr>
          <a:xfrm>
            <a:off x="285517" y="177381"/>
            <a:ext cx="3524250" cy="1754326"/>
          </a:xfrm>
          <a:prstGeom prst="rect">
            <a:avLst/>
          </a:prstGeom>
          <a:noFill/>
        </p:spPr>
        <p:txBody>
          <a:bodyPr wrap="square" rtlCol="0">
            <a:spAutoFit/>
          </a:bodyPr>
          <a:lstStyle/>
          <a:p>
            <a:r>
              <a:rPr lang="el-GR" sz="3600" b="1" dirty="0">
                <a:solidFill>
                  <a:schemeClr val="bg1"/>
                </a:solidFill>
                <a:latin typeface="Fira Sans Condensed" panose="020B0503050000020004" pitchFamily="34" charset="0"/>
              </a:rPr>
              <a:t>ΕΝΔΕΙΚΤΙΚΗ ΕΚΤΕΛΕΣΗ ΑΝΑΛΥΣΗΣ</a:t>
            </a:r>
            <a:endParaRPr lang="en-US" sz="3600" b="1" dirty="0">
              <a:solidFill>
                <a:schemeClr val="bg1"/>
              </a:solidFill>
              <a:latin typeface="Fira Sans Condensed" panose="020B0503050000020004" pitchFamily="34" charset="0"/>
            </a:endParaRPr>
          </a:p>
        </p:txBody>
      </p:sp>
      <p:sp>
        <p:nvSpPr>
          <p:cNvPr id="38" name="TextBox 37">
            <a:extLst>
              <a:ext uri="{FF2B5EF4-FFF2-40B4-BE49-F238E27FC236}">
                <a16:creationId xmlns:a16="http://schemas.microsoft.com/office/drawing/2014/main" id="{A815B5B3-988F-4B1A-AB58-CBB08DCD93F2}"/>
              </a:ext>
            </a:extLst>
          </p:cNvPr>
          <p:cNvSpPr txBox="1"/>
          <p:nvPr/>
        </p:nvSpPr>
        <p:spPr>
          <a:xfrm>
            <a:off x="875398" y="2852708"/>
            <a:ext cx="1351872" cy="369332"/>
          </a:xfrm>
          <a:prstGeom prst="rect">
            <a:avLst/>
          </a:prstGeom>
          <a:noFill/>
        </p:spPr>
        <p:txBody>
          <a:bodyPr wrap="square" rtlCol="0" anchor="ctr">
            <a:spAutoFit/>
          </a:bodyPr>
          <a:lstStyle/>
          <a:p>
            <a:r>
              <a:rPr lang="en-US" altLang="ko-KR" dirty="0">
                <a:solidFill>
                  <a:schemeClr val="bg1"/>
                </a:solidFill>
                <a:latin typeface="Fira Sans Condensed" panose="020B0503050000020004" pitchFamily="34" charset="0"/>
                <a:cs typeface="Arial" pitchFamily="34" charset="0"/>
              </a:rPr>
              <a:t>France</a:t>
            </a:r>
            <a:endParaRPr lang="ko-KR" altLang="en-US" dirty="0">
              <a:solidFill>
                <a:schemeClr val="bg1"/>
              </a:solidFill>
              <a:latin typeface="Fira Sans Condensed" panose="020B0503050000020004" pitchFamily="34" charset="0"/>
              <a:cs typeface="Arial" pitchFamily="34" charset="0"/>
            </a:endParaRPr>
          </a:p>
        </p:txBody>
      </p:sp>
      <p:sp>
        <p:nvSpPr>
          <p:cNvPr id="40" name="TextBox 39">
            <a:extLst>
              <a:ext uri="{FF2B5EF4-FFF2-40B4-BE49-F238E27FC236}">
                <a16:creationId xmlns:a16="http://schemas.microsoft.com/office/drawing/2014/main" id="{F05919D2-C390-48E7-8EBA-13B62C387B6F}"/>
              </a:ext>
            </a:extLst>
          </p:cNvPr>
          <p:cNvSpPr txBox="1"/>
          <p:nvPr/>
        </p:nvSpPr>
        <p:spPr>
          <a:xfrm>
            <a:off x="875398" y="4306589"/>
            <a:ext cx="2286902" cy="369332"/>
          </a:xfrm>
          <a:prstGeom prst="rect">
            <a:avLst/>
          </a:prstGeom>
          <a:noFill/>
        </p:spPr>
        <p:txBody>
          <a:bodyPr wrap="square" rtlCol="0" anchor="ctr">
            <a:spAutoFit/>
          </a:bodyPr>
          <a:lstStyle/>
          <a:p>
            <a:r>
              <a:rPr lang="en-US" altLang="ko-KR" dirty="0">
                <a:solidFill>
                  <a:schemeClr val="bg1"/>
                </a:solidFill>
                <a:latin typeface="Fira Sans Condensed" panose="020B0503050000020004" pitchFamily="34" charset="0"/>
                <a:cs typeface="Arial" pitchFamily="34" charset="0"/>
              </a:rPr>
              <a:t>Analysis Method </a:t>
            </a:r>
            <a:r>
              <a:rPr lang="en-US" altLang="ko-KR" b="1" dirty="0">
                <a:solidFill>
                  <a:srgbClr val="64A32F"/>
                </a:solidFill>
                <a:latin typeface="Fira Sans Condensed" panose="020B0503050000020004" pitchFamily="34" charset="0"/>
                <a:cs typeface="Arial" pitchFamily="34" charset="0"/>
              </a:rPr>
              <a:t>7</a:t>
            </a:r>
            <a:endParaRPr lang="ko-KR" altLang="en-US" b="1" dirty="0">
              <a:solidFill>
                <a:srgbClr val="64A32F"/>
              </a:solidFill>
              <a:latin typeface="Fira Sans Condensed" panose="020B0503050000020004" pitchFamily="34" charset="0"/>
              <a:cs typeface="Arial" pitchFamily="34" charset="0"/>
            </a:endParaRPr>
          </a:p>
        </p:txBody>
      </p:sp>
      <p:sp>
        <p:nvSpPr>
          <p:cNvPr id="42" name="TextBox 41">
            <a:extLst>
              <a:ext uri="{FF2B5EF4-FFF2-40B4-BE49-F238E27FC236}">
                <a16:creationId xmlns:a16="http://schemas.microsoft.com/office/drawing/2014/main" id="{3AB96CB7-3EA3-4272-96EF-74D8F87E007C}"/>
              </a:ext>
            </a:extLst>
          </p:cNvPr>
          <p:cNvSpPr txBox="1"/>
          <p:nvPr/>
        </p:nvSpPr>
        <p:spPr>
          <a:xfrm>
            <a:off x="875398" y="3620369"/>
            <a:ext cx="2362875" cy="369332"/>
          </a:xfrm>
          <a:prstGeom prst="rect">
            <a:avLst/>
          </a:prstGeom>
          <a:noFill/>
        </p:spPr>
        <p:txBody>
          <a:bodyPr wrap="square" rtlCol="0" anchor="ctr">
            <a:spAutoFit/>
          </a:bodyPr>
          <a:lstStyle/>
          <a:p>
            <a:r>
              <a:rPr lang="en-US" altLang="ko-KR" dirty="0">
                <a:solidFill>
                  <a:schemeClr val="bg1"/>
                </a:solidFill>
                <a:latin typeface="Fira Sans Condensed" panose="020B0503050000020004" pitchFamily="34" charset="0"/>
                <a:cs typeface="Arial" pitchFamily="34" charset="0"/>
              </a:rPr>
              <a:t>French_Method_7.csv</a:t>
            </a:r>
            <a:endParaRPr lang="ko-KR" altLang="en-US" dirty="0">
              <a:solidFill>
                <a:schemeClr val="bg1"/>
              </a:solidFill>
              <a:latin typeface="Fira Sans Condensed" panose="020B0503050000020004" pitchFamily="34" charset="0"/>
              <a:cs typeface="Arial" pitchFamily="34" charset="0"/>
            </a:endParaRPr>
          </a:p>
        </p:txBody>
      </p:sp>
      <p:sp>
        <p:nvSpPr>
          <p:cNvPr id="44" name="TextBox 43">
            <a:extLst>
              <a:ext uri="{FF2B5EF4-FFF2-40B4-BE49-F238E27FC236}">
                <a16:creationId xmlns:a16="http://schemas.microsoft.com/office/drawing/2014/main" id="{36A0CE20-F1E9-4D5B-B8AF-2E386D12BA33}"/>
              </a:ext>
            </a:extLst>
          </p:cNvPr>
          <p:cNvSpPr txBox="1"/>
          <p:nvPr/>
        </p:nvSpPr>
        <p:spPr>
          <a:xfrm>
            <a:off x="875398" y="5054518"/>
            <a:ext cx="2226951" cy="369332"/>
          </a:xfrm>
          <a:prstGeom prst="rect">
            <a:avLst/>
          </a:prstGeom>
          <a:noFill/>
        </p:spPr>
        <p:txBody>
          <a:bodyPr wrap="square" rtlCol="0" anchor="ctr">
            <a:spAutoFit/>
          </a:bodyPr>
          <a:lstStyle/>
          <a:p>
            <a:r>
              <a:rPr lang="en-US" altLang="ko-KR" dirty="0">
                <a:solidFill>
                  <a:schemeClr val="bg1"/>
                </a:solidFill>
                <a:latin typeface="Fira Sans Condensed" panose="020B0503050000020004" pitchFamily="34" charset="0"/>
                <a:cs typeface="Arial" pitchFamily="34" charset="0"/>
              </a:rPr>
              <a:t>Region_Incomes.csv</a:t>
            </a:r>
            <a:endParaRPr lang="ko-KR" altLang="en-US" dirty="0">
              <a:solidFill>
                <a:schemeClr val="bg1"/>
              </a:solidFill>
              <a:latin typeface="Fira Sans Condensed" panose="020B0503050000020004" pitchFamily="34" charset="0"/>
              <a:cs typeface="Arial" pitchFamily="34" charset="0"/>
            </a:endParaRPr>
          </a:p>
        </p:txBody>
      </p:sp>
      <p:sp>
        <p:nvSpPr>
          <p:cNvPr id="46" name="Isosceles Triangle 13">
            <a:extLst>
              <a:ext uri="{FF2B5EF4-FFF2-40B4-BE49-F238E27FC236}">
                <a16:creationId xmlns:a16="http://schemas.microsoft.com/office/drawing/2014/main" id="{22F1939B-19A8-4D3E-9B8E-205151C39A72}"/>
              </a:ext>
            </a:extLst>
          </p:cNvPr>
          <p:cNvSpPr/>
          <p:nvPr/>
        </p:nvSpPr>
        <p:spPr>
          <a:xfrm rot="10800000">
            <a:off x="327858" y="2837217"/>
            <a:ext cx="297913" cy="452172"/>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48" name="Oval 44">
            <a:extLst>
              <a:ext uri="{FF2B5EF4-FFF2-40B4-BE49-F238E27FC236}">
                <a16:creationId xmlns:a16="http://schemas.microsoft.com/office/drawing/2014/main" id="{8DC18957-EDD2-43EC-9603-2B1E5EF7DAEA}"/>
              </a:ext>
            </a:extLst>
          </p:cNvPr>
          <p:cNvSpPr>
            <a:spLocks noChangeAspect="1"/>
          </p:cNvSpPr>
          <p:nvPr/>
        </p:nvSpPr>
        <p:spPr>
          <a:xfrm>
            <a:off x="327858" y="4932790"/>
            <a:ext cx="385292" cy="458762"/>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50" name="Rectangle 7">
            <a:extLst>
              <a:ext uri="{FF2B5EF4-FFF2-40B4-BE49-F238E27FC236}">
                <a16:creationId xmlns:a16="http://schemas.microsoft.com/office/drawing/2014/main" id="{2D31AC50-7E09-47A3-AB07-DBE56DC239B5}"/>
              </a:ext>
            </a:extLst>
          </p:cNvPr>
          <p:cNvSpPr/>
          <p:nvPr/>
        </p:nvSpPr>
        <p:spPr>
          <a:xfrm>
            <a:off x="327858" y="4243505"/>
            <a:ext cx="471567" cy="39785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52" name="Right Triangle 17">
            <a:extLst>
              <a:ext uri="{FF2B5EF4-FFF2-40B4-BE49-F238E27FC236}">
                <a16:creationId xmlns:a16="http://schemas.microsoft.com/office/drawing/2014/main" id="{93E98658-750C-4DF4-97FB-956B5BC0D818}"/>
              </a:ext>
            </a:extLst>
          </p:cNvPr>
          <p:cNvSpPr>
            <a:spLocks noChangeAspect="1"/>
          </p:cNvSpPr>
          <p:nvPr/>
        </p:nvSpPr>
        <p:spPr>
          <a:xfrm>
            <a:off x="343874" y="3471497"/>
            <a:ext cx="386784" cy="46053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6" name="Picture 55">
            <a:extLst>
              <a:ext uri="{FF2B5EF4-FFF2-40B4-BE49-F238E27FC236}">
                <a16:creationId xmlns:a16="http://schemas.microsoft.com/office/drawing/2014/main" id="{04E4B955-E8C3-454F-9A2A-FAA65E055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082" y="5775656"/>
            <a:ext cx="561964" cy="529543"/>
          </a:xfrm>
          <a:prstGeom prst="rect">
            <a:avLst/>
          </a:prstGeom>
        </p:spPr>
      </p:pic>
      <p:sp>
        <p:nvSpPr>
          <p:cNvPr id="58" name="TextBox 57">
            <a:extLst>
              <a:ext uri="{FF2B5EF4-FFF2-40B4-BE49-F238E27FC236}">
                <a16:creationId xmlns:a16="http://schemas.microsoft.com/office/drawing/2014/main" id="{3CA420A8-52FA-4801-B8FF-3413C3FF0777}"/>
              </a:ext>
            </a:extLst>
          </p:cNvPr>
          <p:cNvSpPr txBox="1"/>
          <p:nvPr/>
        </p:nvSpPr>
        <p:spPr>
          <a:xfrm>
            <a:off x="875397" y="5855761"/>
            <a:ext cx="2226951" cy="369332"/>
          </a:xfrm>
          <a:prstGeom prst="rect">
            <a:avLst/>
          </a:prstGeom>
          <a:noFill/>
        </p:spPr>
        <p:txBody>
          <a:bodyPr wrap="square" rtlCol="0" anchor="ctr">
            <a:spAutoFit/>
          </a:bodyPr>
          <a:lstStyle/>
          <a:p>
            <a:r>
              <a:rPr lang="en-US" altLang="ko-KR" dirty="0" err="1">
                <a:solidFill>
                  <a:schemeClr val="bg1"/>
                </a:solidFill>
                <a:latin typeface="Fira Sans Condensed" panose="020B0503050000020004" pitchFamily="34" charset="0"/>
                <a:cs typeface="Arial" pitchFamily="34" charset="0"/>
              </a:rPr>
              <a:t>SocialWatt</a:t>
            </a:r>
            <a:r>
              <a:rPr lang="en-US" altLang="ko-KR" dirty="0">
                <a:solidFill>
                  <a:schemeClr val="bg1"/>
                </a:solidFill>
                <a:latin typeface="Fira Sans Condensed" panose="020B0503050000020004" pitchFamily="34" charset="0"/>
                <a:cs typeface="Arial" pitchFamily="34" charset="0"/>
              </a:rPr>
              <a:t> Indicator</a:t>
            </a:r>
            <a:endParaRPr lang="ko-KR" altLang="en-US" dirty="0">
              <a:solidFill>
                <a:schemeClr val="bg1"/>
              </a:solidFill>
              <a:latin typeface="Fira Sans Condensed" panose="020B0503050000020004" pitchFamily="34" charset="0"/>
              <a:cs typeface="Arial" pitchFamily="34" charset="0"/>
            </a:endParaRPr>
          </a:p>
        </p:txBody>
      </p:sp>
      <p:sp>
        <p:nvSpPr>
          <p:cNvPr id="61" name="TextBox 60">
            <a:extLst>
              <a:ext uri="{FF2B5EF4-FFF2-40B4-BE49-F238E27FC236}">
                <a16:creationId xmlns:a16="http://schemas.microsoft.com/office/drawing/2014/main" id="{801CBCDC-7C4D-4BF8-9F9E-17ED8FB45AC1}"/>
              </a:ext>
            </a:extLst>
          </p:cNvPr>
          <p:cNvSpPr txBox="1"/>
          <p:nvPr/>
        </p:nvSpPr>
        <p:spPr>
          <a:xfrm>
            <a:off x="285516" y="2280577"/>
            <a:ext cx="2816831" cy="369332"/>
          </a:xfrm>
          <a:prstGeom prst="rect">
            <a:avLst/>
          </a:prstGeom>
          <a:noFill/>
        </p:spPr>
        <p:txBody>
          <a:bodyPr wrap="square" rtlCol="0" anchor="ctr">
            <a:spAutoFit/>
          </a:bodyPr>
          <a:lstStyle/>
          <a:p>
            <a:r>
              <a:rPr lang="el-GR" altLang="ko-KR" b="1" dirty="0">
                <a:solidFill>
                  <a:schemeClr val="bg1"/>
                </a:solidFill>
                <a:latin typeface="Fira Sans Condensed" panose="020B0503050000020004" pitchFamily="34" charset="0"/>
                <a:cs typeface="Arial" pitchFamily="34" charset="0"/>
              </a:rPr>
              <a:t>ΔΕΔΟΜΕΝΑ ΕΙΣΟΔΟΥ</a:t>
            </a:r>
            <a:endParaRPr lang="ko-KR" altLang="en-US" b="1" dirty="0">
              <a:solidFill>
                <a:schemeClr val="bg1"/>
              </a:solidFill>
              <a:latin typeface="Fira Sans Condensed" panose="020B0503050000020004" pitchFamily="34" charset="0"/>
              <a:cs typeface="Arial" pitchFamily="34" charset="0"/>
            </a:endParaRPr>
          </a:p>
        </p:txBody>
      </p:sp>
    </p:spTree>
    <p:extLst>
      <p:ext uri="{BB962C8B-B14F-4D97-AF65-F5344CB8AC3E}">
        <p14:creationId xmlns:p14="http://schemas.microsoft.com/office/powerpoint/2010/main" val="3777502824"/>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additive="base">
                                        <p:cTn id="7" dur="500" fill="hold"/>
                                        <p:tgtEl>
                                          <p:spTgt spid="38"/>
                                        </p:tgtEl>
                                        <p:attrNameLst>
                                          <p:attrName>ppt_x</p:attrName>
                                        </p:attrNameLst>
                                      </p:cBhvr>
                                      <p:tavLst>
                                        <p:tav tm="0">
                                          <p:val>
                                            <p:strVal val="0-#ppt_w/2"/>
                                          </p:val>
                                        </p:tav>
                                        <p:tav tm="100000">
                                          <p:val>
                                            <p:strVal val="#ppt_x"/>
                                          </p:val>
                                        </p:tav>
                                      </p:tavLst>
                                    </p:anim>
                                    <p:anim calcmode="lin" valueType="num">
                                      <p:cBhvr additive="base">
                                        <p:cTn id="8" dur="500" fill="hold"/>
                                        <p:tgtEl>
                                          <p:spTgt spid="3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grpId="0" nodeType="afterEffect">
                                  <p:stCondLst>
                                    <p:cond delay="0"/>
                                  </p:stCondLst>
                                  <p:childTnLst>
                                    <p:set>
                                      <p:cBhvr>
                                        <p:cTn id="16" dur="1" fill="hold">
                                          <p:stCondLst>
                                            <p:cond delay="0"/>
                                          </p:stCondLst>
                                        </p:cTn>
                                        <p:tgtEl>
                                          <p:spTgt spid="42"/>
                                        </p:tgtEl>
                                        <p:attrNameLst>
                                          <p:attrName>style.visibility</p:attrName>
                                        </p:attrNameLst>
                                      </p:cBhvr>
                                      <p:to>
                                        <p:strVal val="visible"/>
                                      </p:to>
                                    </p:set>
                                    <p:anim calcmode="lin" valueType="num">
                                      <p:cBhvr additive="base">
                                        <p:cTn id="17" dur="500" fill="hold"/>
                                        <p:tgtEl>
                                          <p:spTgt spid="42"/>
                                        </p:tgtEl>
                                        <p:attrNameLst>
                                          <p:attrName>ppt_x</p:attrName>
                                        </p:attrNameLst>
                                      </p:cBhvr>
                                      <p:tavLst>
                                        <p:tav tm="0">
                                          <p:val>
                                            <p:strVal val="0-#ppt_w/2"/>
                                          </p:val>
                                        </p:tav>
                                        <p:tav tm="100000">
                                          <p:val>
                                            <p:strVal val="#ppt_x"/>
                                          </p:val>
                                        </p:tav>
                                      </p:tavLst>
                                    </p:anim>
                                    <p:anim calcmode="lin" valueType="num">
                                      <p:cBhvr additive="base">
                                        <p:cTn id="18" dur="500" fill="hold"/>
                                        <p:tgtEl>
                                          <p:spTgt spid="42"/>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additive="base">
                                        <p:cTn id="22" dur="500" fill="hold"/>
                                        <p:tgtEl>
                                          <p:spTgt spid="52"/>
                                        </p:tgtEl>
                                        <p:attrNameLst>
                                          <p:attrName>ppt_x</p:attrName>
                                        </p:attrNameLst>
                                      </p:cBhvr>
                                      <p:tavLst>
                                        <p:tav tm="0">
                                          <p:val>
                                            <p:strVal val="0-#ppt_w/2"/>
                                          </p:val>
                                        </p:tav>
                                        <p:tav tm="100000">
                                          <p:val>
                                            <p:strVal val="#ppt_x"/>
                                          </p:val>
                                        </p:tav>
                                      </p:tavLst>
                                    </p:anim>
                                    <p:anim calcmode="lin" valueType="num">
                                      <p:cBhvr additive="base">
                                        <p:cTn id="23" dur="500" fill="hold"/>
                                        <p:tgtEl>
                                          <p:spTgt spid="52"/>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grpId="0"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additive="base">
                                        <p:cTn id="27" dur="500" fill="hold"/>
                                        <p:tgtEl>
                                          <p:spTgt spid="40"/>
                                        </p:tgtEl>
                                        <p:attrNameLst>
                                          <p:attrName>ppt_x</p:attrName>
                                        </p:attrNameLst>
                                      </p:cBhvr>
                                      <p:tavLst>
                                        <p:tav tm="0">
                                          <p:val>
                                            <p:strVal val="0-#ppt_w/2"/>
                                          </p:val>
                                        </p:tav>
                                        <p:tav tm="100000">
                                          <p:val>
                                            <p:strVal val="#ppt_x"/>
                                          </p:val>
                                        </p:tav>
                                      </p:tavLst>
                                    </p:anim>
                                    <p:anim calcmode="lin" valueType="num">
                                      <p:cBhvr additive="base">
                                        <p:cTn id="28" dur="500" fill="hold"/>
                                        <p:tgtEl>
                                          <p:spTgt spid="40"/>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grpId="0" nodeType="afterEffect">
                                  <p:stCondLst>
                                    <p:cond delay="0"/>
                                  </p:stCondLst>
                                  <p:childTnLst>
                                    <p:set>
                                      <p:cBhvr>
                                        <p:cTn id="31" dur="1" fill="hold">
                                          <p:stCondLst>
                                            <p:cond delay="0"/>
                                          </p:stCondLst>
                                        </p:cTn>
                                        <p:tgtEl>
                                          <p:spTgt spid="50"/>
                                        </p:tgtEl>
                                        <p:attrNameLst>
                                          <p:attrName>style.visibility</p:attrName>
                                        </p:attrNameLst>
                                      </p:cBhvr>
                                      <p:to>
                                        <p:strVal val="visible"/>
                                      </p:to>
                                    </p:set>
                                    <p:anim calcmode="lin" valueType="num">
                                      <p:cBhvr additive="base">
                                        <p:cTn id="32" dur="500" fill="hold"/>
                                        <p:tgtEl>
                                          <p:spTgt spid="50"/>
                                        </p:tgtEl>
                                        <p:attrNameLst>
                                          <p:attrName>ppt_x</p:attrName>
                                        </p:attrNameLst>
                                      </p:cBhvr>
                                      <p:tavLst>
                                        <p:tav tm="0">
                                          <p:val>
                                            <p:strVal val="0-#ppt_w/2"/>
                                          </p:val>
                                        </p:tav>
                                        <p:tav tm="100000">
                                          <p:val>
                                            <p:strVal val="#ppt_x"/>
                                          </p:val>
                                        </p:tav>
                                      </p:tavLst>
                                    </p:anim>
                                    <p:anim calcmode="lin" valueType="num">
                                      <p:cBhvr additive="base">
                                        <p:cTn id="33" dur="500" fill="hold"/>
                                        <p:tgtEl>
                                          <p:spTgt spid="50"/>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additive="base">
                                        <p:cTn id="37" dur="500" fill="hold"/>
                                        <p:tgtEl>
                                          <p:spTgt spid="44"/>
                                        </p:tgtEl>
                                        <p:attrNameLst>
                                          <p:attrName>ppt_x</p:attrName>
                                        </p:attrNameLst>
                                      </p:cBhvr>
                                      <p:tavLst>
                                        <p:tav tm="0">
                                          <p:val>
                                            <p:strVal val="0-#ppt_w/2"/>
                                          </p:val>
                                        </p:tav>
                                        <p:tav tm="100000">
                                          <p:val>
                                            <p:strVal val="#ppt_x"/>
                                          </p:val>
                                        </p:tav>
                                      </p:tavLst>
                                    </p:anim>
                                    <p:anim calcmode="lin" valueType="num">
                                      <p:cBhvr additive="base">
                                        <p:cTn id="38" dur="500" fill="hold"/>
                                        <p:tgtEl>
                                          <p:spTgt spid="4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additive="base">
                                        <p:cTn id="42" dur="500" fill="hold"/>
                                        <p:tgtEl>
                                          <p:spTgt spid="48"/>
                                        </p:tgtEl>
                                        <p:attrNameLst>
                                          <p:attrName>ppt_x</p:attrName>
                                        </p:attrNameLst>
                                      </p:cBhvr>
                                      <p:tavLst>
                                        <p:tav tm="0">
                                          <p:val>
                                            <p:strVal val="0-#ppt_w/2"/>
                                          </p:val>
                                        </p:tav>
                                        <p:tav tm="100000">
                                          <p:val>
                                            <p:strVal val="#ppt_x"/>
                                          </p:val>
                                        </p:tav>
                                      </p:tavLst>
                                    </p:anim>
                                    <p:anim calcmode="lin" valueType="num">
                                      <p:cBhvr additive="base">
                                        <p:cTn id="43" dur="500" fill="hold"/>
                                        <p:tgtEl>
                                          <p:spTgt spid="48"/>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8" fill="hold" grpId="0" nodeType="afterEffect">
                                  <p:stCondLst>
                                    <p:cond delay="0"/>
                                  </p:stCondLst>
                                  <p:childTnLst>
                                    <p:set>
                                      <p:cBhvr>
                                        <p:cTn id="46" dur="1" fill="hold">
                                          <p:stCondLst>
                                            <p:cond delay="0"/>
                                          </p:stCondLst>
                                        </p:cTn>
                                        <p:tgtEl>
                                          <p:spTgt spid="58"/>
                                        </p:tgtEl>
                                        <p:attrNameLst>
                                          <p:attrName>style.visibility</p:attrName>
                                        </p:attrNameLst>
                                      </p:cBhvr>
                                      <p:to>
                                        <p:strVal val="visible"/>
                                      </p:to>
                                    </p:set>
                                    <p:anim calcmode="lin" valueType="num">
                                      <p:cBhvr additive="base">
                                        <p:cTn id="47" dur="500" fill="hold"/>
                                        <p:tgtEl>
                                          <p:spTgt spid="58"/>
                                        </p:tgtEl>
                                        <p:attrNameLst>
                                          <p:attrName>ppt_x</p:attrName>
                                        </p:attrNameLst>
                                      </p:cBhvr>
                                      <p:tavLst>
                                        <p:tav tm="0">
                                          <p:val>
                                            <p:strVal val="0-#ppt_w/2"/>
                                          </p:val>
                                        </p:tav>
                                        <p:tav tm="100000">
                                          <p:val>
                                            <p:strVal val="#ppt_x"/>
                                          </p:val>
                                        </p:tav>
                                      </p:tavLst>
                                    </p:anim>
                                    <p:anim calcmode="lin" valueType="num">
                                      <p:cBhvr additive="base">
                                        <p:cTn id="48" dur="500" fill="hold"/>
                                        <p:tgtEl>
                                          <p:spTgt spid="58"/>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8" fill="hold" nodeType="afterEffect">
                                  <p:stCondLst>
                                    <p:cond delay="0"/>
                                  </p:stCondLst>
                                  <p:childTnLst>
                                    <p:set>
                                      <p:cBhvr>
                                        <p:cTn id="51" dur="1" fill="hold">
                                          <p:stCondLst>
                                            <p:cond delay="0"/>
                                          </p:stCondLst>
                                        </p:cTn>
                                        <p:tgtEl>
                                          <p:spTgt spid="56"/>
                                        </p:tgtEl>
                                        <p:attrNameLst>
                                          <p:attrName>style.visibility</p:attrName>
                                        </p:attrNameLst>
                                      </p:cBhvr>
                                      <p:to>
                                        <p:strVal val="visible"/>
                                      </p:to>
                                    </p:set>
                                    <p:anim calcmode="lin" valueType="num">
                                      <p:cBhvr additive="base">
                                        <p:cTn id="52" dur="500" fill="hold"/>
                                        <p:tgtEl>
                                          <p:spTgt spid="56"/>
                                        </p:tgtEl>
                                        <p:attrNameLst>
                                          <p:attrName>ppt_x</p:attrName>
                                        </p:attrNameLst>
                                      </p:cBhvr>
                                      <p:tavLst>
                                        <p:tav tm="0">
                                          <p:val>
                                            <p:strVal val="0-#ppt_w/2"/>
                                          </p:val>
                                        </p:tav>
                                        <p:tav tm="100000">
                                          <p:val>
                                            <p:strVal val="#ppt_x"/>
                                          </p:val>
                                        </p:tav>
                                      </p:tavLst>
                                    </p:anim>
                                    <p:anim calcmode="lin" valueType="num">
                                      <p:cBhvr additive="base">
                                        <p:cTn id="53" dur="500" fill="hold"/>
                                        <p:tgtEl>
                                          <p:spTgt spid="56"/>
                                        </p:tgtEl>
                                        <p:attrNameLst>
                                          <p:attrName>ppt_y</p:attrName>
                                        </p:attrNameLst>
                                      </p:cBhvr>
                                      <p:tavLst>
                                        <p:tav tm="0">
                                          <p:val>
                                            <p:strVal val="#ppt_y"/>
                                          </p:val>
                                        </p:tav>
                                        <p:tav tm="100000">
                                          <p:val>
                                            <p:strVal val="#ppt_y"/>
                                          </p:val>
                                        </p:tav>
                                      </p:tavLst>
                                    </p:anim>
                                  </p:childTnLst>
                                </p:cTn>
                              </p:par>
                              <p:par>
                                <p:cTn id="54" presetID="10"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8" grpId="0"/>
      <p:bldP spid="40" grpId="0"/>
      <p:bldP spid="42" grpId="0"/>
      <p:bldP spid="44" grpId="0"/>
      <p:bldP spid="46" grpId="0" animBg="1"/>
      <p:bldP spid="48" grpId="0" animBg="1"/>
      <p:bldP spid="50" grpId="0" animBg="1"/>
      <p:bldP spid="52" grpId="0" animBg="1"/>
      <p:bldP spid="5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a:extLst>
              <a:ext uri="{FF2B5EF4-FFF2-40B4-BE49-F238E27FC236}">
                <a16:creationId xmlns:a16="http://schemas.microsoft.com/office/drawing/2014/main" id="{10C43095-1179-4B18-81B8-64C1D0F864BC}"/>
              </a:ext>
            </a:extLst>
          </p:cNvPr>
          <p:cNvSpPr/>
          <p:nvPr/>
        </p:nvSpPr>
        <p:spPr>
          <a:xfrm rot="5400000">
            <a:off x="-33338" y="33337"/>
            <a:ext cx="6858000" cy="6791326"/>
          </a:xfrm>
          <a:prstGeom prst="flowChartManualInpu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80E2B02-65C4-4715-B789-DB45E5BB0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051" y="228600"/>
            <a:ext cx="8229749" cy="6629400"/>
          </a:xfrm>
          <a:prstGeom prst="rect">
            <a:avLst/>
          </a:prstGeom>
        </p:spPr>
      </p:pic>
      <p:pic>
        <p:nvPicPr>
          <p:cNvPr id="19" name="Picture 18">
            <a:extLst>
              <a:ext uri="{FF2B5EF4-FFF2-40B4-BE49-F238E27FC236}">
                <a16:creationId xmlns:a16="http://schemas.microsoft.com/office/drawing/2014/main" id="{5954845C-769A-4848-BBCA-7BA771A3E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0670" y="523875"/>
            <a:ext cx="7660509" cy="4277722"/>
          </a:xfrm>
          <a:prstGeom prst="rect">
            <a:avLst/>
          </a:prstGeom>
        </p:spPr>
      </p:pic>
      <p:sp>
        <p:nvSpPr>
          <p:cNvPr id="20" name="TextBox 19">
            <a:extLst>
              <a:ext uri="{FF2B5EF4-FFF2-40B4-BE49-F238E27FC236}">
                <a16:creationId xmlns:a16="http://schemas.microsoft.com/office/drawing/2014/main" id="{A6BA4E8E-4F4F-4154-8935-09F51A994AA7}"/>
              </a:ext>
            </a:extLst>
          </p:cNvPr>
          <p:cNvSpPr txBox="1"/>
          <p:nvPr/>
        </p:nvSpPr>
        <p:spPr>
          <a:xfrm>
            <a:off x="285517" y="177381"/>
            <a:ext cx="3524250" cy="1754326"/>
          </a:xfrm>
          <a:prstGeom prst="rect">
            <a:avLst/>
          </a:prstGeom>
          <a:noFill/>
        </p:spPr>
        <p:txBody>
          <a:bodyPr wrap="square" rtlCol="0">
            <a:spAutoFit/>
          </a:bodyPr>
          <a:lstStyle/>
          <a:p>
            <a:r>
              <a:rPr lang="el-GR" sz="3600" b="1" dirty="0">
                <a:solidFill>
                  <a:schemeClr val="bg1"/>
                </a:solidFill>
                <a:latin typeface="Fira Sans Condensed" panose="020B0503050000020004" pitchFamily="34" charset="0"/>
              </a:rPr>
              <a:t>ΕΝΔΕΙΚΤΙΚΗ ΕΚΤΕΛΕΣΗ ΑΝΑΛΥΣΗΣ</a:t>
            </a:r>
            <a:endParaRPr lang="en-US" sz="3600" b="1" dirty="0">
              <a:solidFill>
                <a:schemeClr val="bg1"/>
              </a:solidFill>
              <a:latin typeface="Fira Sans Condensed" panose="020B0503050000020004" pitchFamily="34" charset="0"/>
            </a:endParaRPr>
          </a:p>
        </p:txBody>
      </p:sp>
      <p:sp>
        <p:nvSpPr>
          <p:cNvPr id="38" name="TextBox 37">
            <a:extLst>
              <a:ext uri="{FF2B5EF4-FFF2-40B4-BE49-F238E27FC236}">
                <a16:creationId xmlns:a16="http://schemas.microsoft.com/office/drawing/2014/main" id="{A815B5B3-988F-4B1A-AB58-CBB08DCD93F2}"/>
              </a:ext>
            </a:extLst>
          </p:cNvPr>
          <p:cNvSpPr txBox="1"/>
          <p:nvPr/>
        </p:nvSpPr>
        <p:spPr>
          <a:xfrm>
            <a:off x="875398" y="2852708"/>
            <a:ext cx="1351872" cy="369332"/>
          </a:xfrm>
          <a:prstGeom prst="rect">
            <a:avLst/>
          </a:prstGeom>
          <a:noFill/>
        </p:spPr>
        <p:txBody>
          <a:bodyPr wrap="square" rtlCol="0" anchor="ctr">
            <a:spAutoFit/>
          </a:bodyPr>
          <a:lstStyle/>
          <a:p>
            <a:r>
              <a:rPr lang="en-US" altLang="ko-KR" dirty="0">
                <a:solidFill>
                  <a:schemeClr val="bg1"/>
                </a:solidFill>
                <a:latin typeface="Fira Sans Condensed" panose="020B0503050000020004" pitchFamily="34" charset="0"/>
                <a:cs typeface="Arial" pitchFamily="34" charset="0"/>
              </a:rPr>
              <a:t>France</a:t>
            </a:r>
            <a:endParaRPr lang="ko-KR" altLang="en-US" dirty="0">
              <a:solidFill>
                <a:schemeClr val="bg1"/>
              </a:solidFill>
              <a:latin typeface="Fira Sans Condensed" panose="020B0503050000020004" pitchFamily="34" charset="0"/>
              <a:cs typeface="Arial" pitchFamily="34" charset="0"/>
            </a:endParaRPr>
          </a:p>
        </p:txBody>
      </p:sp>
      <p:sp>
        <p:nvSpPr>
          <p:cNvPr id="40" name="TextBox 39">
            <a:extLst>
              <a:ext uri="{FF2B5EF4-FFF2-40B4-BE49-F238E27FC236}">
                <a16:creationId xmlns:a16="http://schemas.microsoft.com/office/drawing/2014/main" id="{F05919D2-C390-48E7-8EBA-13B62C387B6F}"/>
              </a:ext>
            </a:extLst>
          </p:cNvPr>
          <p:cNvSpPr txBox="1"/>
          <p:nvPr/>
        </p:nvSpPr>
        <p:spPr>
          <a:xfrm>
            <a:off x="875398" y="4306589"/>
            <a:ext cx="2286902" cy="369332"/>
          </a:xfrm>
          <a:prstGeom prst="rect">
            <a:avLst/>
          </a:prstGeom>
          <a:noFill/>
        </p:spPr>
        <p:txBody>
          <a:bodyPr wrap="square" rtlCol="0" anchor="ctr">
            <a:spAutoFit/>
          </a:bodyPr>
          <a:lstStyle/>
          <a:p>
            <a:r>
              <a:rPr lang="en-US" altLang="ko-KR" dirty="0">
                <a:solidFill>
                  <a:schemeClr val="bg1"/>
                </a:solidFill>
                <a:latin typeface="Fira Sans Condensed" panose="020B0503050000020004" pitchFamily="34" charset="0"/>
                <a:cs typeface="Arial" pitchFamily="34" charset="0"/>
              </a:rPr>
              <a:t>Analysis Method </a:t>
            </a:r>
            <a:r>
              <a:rPr lang="en-US" altLang="ko-KR" b="1" dirty="0">
                <a:solidFill>
                  <a:srgbClr val="64A32F"/>
                </a:solidFill>
                <a:latin typeface="Fira Sans Condensed" panose="020B0503050000020004" pitchFamily="34" charset="0"/>
                <a:cs typeface="Arial" pitchFamily="34" charset="0"/>
              </a:rPr>
              <a:t>7</a:t>
            </a:r>
            <a:endParaRPr lang="ko-KR" altLang="en-US" b="1" dirty="0">
              <a:solidFill>
                <a:srgbClr val="64A32F"/>
              </a:solidFill>
              <a:latin typeface="Fira Sans Condensed" panose="020B0503050000020004" pitchFamily="34" charset="0"/>
              <a:cs typeface="Arial" pitchFamily="34" charset="0"/>
            </a:endParaRPr>
          </a:p>
        </p:txBody>
      </p:sp>
      <p:sp>
        <p:nvSpPr>
          <p:cNvPr id="42" name="TextBox 41">
            <a:extLst>
              <a:ext uri="{FF2B5EF4-FFF2-40B4-BE49-F238E27FC236}">
                <a16:creationId xmlns:a16="http://schemas.microsoft.com/office/drawing/2014/main" id="{3AB96CB7-3EA3-4272-96EF-74D8F87E007C}"/>
              </a:ext>
            </a:extLst>
          </p:cNvPr>
          <p:cNvSpPr txBox="1"/>
          <p:nvPr/>
        </p:nvSpPr>
        <p:spPr>
          <a:xfrm>
            <a:off x="875398" y="3620369"/>
            <a:ext cx="2362875" cy="369332"/>
          </a:xfrm>
          <a:prstGeom prst="rect">
            <a:avLst/>
          </a:prstGeom>
          <a:noFill/>
        </p:spPr>
        <p:txBody>
          <a:bodyPr wrap="square" rtlCol="0" anchor="ctr">
            <a:spAutoFit/>
          </a:bodyPr>
          <a:lstStyle/>
          <a:p>
            <a:r>
              <a:rPr lang="en-US" altLang="ko-KR" dirty="0">
                <a:solidFill>
                  <a:schemeClr val="bg1"/>
                </a:solidFill>
                <a:latin typeface="Fira Sans Condensed" panose="020B0503050000020004" pitchFamily="34" charset="0"/>
                <a:cs typeface="Arial" pitchFamily="34" charset="0"/>
              </a:rPr>
              <a:t>French_Method_7.csv</a:t>
            </a:r>
            <a:endParaRPr lang="ko-KR" altLang="en-US" dirty="0">
              <a:solidFill>
                <a:schemeClr val="bg1"/>
              </a:solidFill>
              <a:latin typeface="Fira Sans Condensed" panose="020B0503050000020004" pitchFamily="34" charset="0"/>
              <a:cs typeface="Arial" pitchFamily="34" charset="0"/>
            </a:endParaRPr>
          </a:p>
        </p:txBody>
      </p:sp>
      <p:sp>
        <p:nvSpPr>
          <p:cNvPr id="44" name="TextBox 43">
            <a:extLst>
              <a:ext uri="{FF2B5EF4-FFF2-40B4-BE49-F238E27FC236}">
                <a16:creationId xmlns:a16="http://schemas.microsoft.com/office/drawing/2014/main" id="{36A0CE20-F1E9-4D5B-B8AF-2E386D12BA33}"/>
              </a:ext>
            </a:extLst>
          </p:cNvPr>
          <p:cNvSpPr txBox="1"/>
          <p:nvPr/>
        </p:nvSpPr>
        <p:spPr>
          <a:xfrm>
            <a:off x="875398" y="5054518"/>
            <a:ext cx="2226951" cy="369332"/>
          </a:xfrm>
          <a:prstGeom prst="rect">
            <a:avLst/>
          </a:prstGeom>
          <a:noFill/>
        </p:spPr>
        <p:txBody>
          <a:bodyPr wrap="square" rtlCol="0" anchor="ctr">
            <a:spAutoFit/>
          </a:bodyPr>
          <a:lstStyle/>
          <a:p>
            <a:r>
              <a:rPr lang="en-US" altLang="ko-KR" dirty="0">
                <a:solidFill>
                  <a:schemeClr val="bg1"/>
                </a:solidFill>
                <a:latin typeface="Fira Sans Condensed" panose="020B0503050000020004" pitchFamily="34" charset="0"/>
                <a:cs typeface="Arial" pitchFamily="34" charset="0"/>
              </a:rPr>
              <a:t>Region_Incomes.csv</a:t>
            </a:r>
            <a:endParaRPr lang="ko-KR" altLang="en-US" dirty="0">
              <a:solidFill>
                <a:schemeClr val="bg1"/>
              </a:solidFill>
              <a:latin typeface="Fira Sans Condensed" panose="020B0503050000020004" pitchFamily="34" charset="0"/>
              <a:cs typeface="Arial" pitchFamily="34" charset="0"/>
            </a:endParaRPr>
          </a:p>
        </p:txBody>
      </p:sp>
      <p:sp>
        <p:nvSpPr>
          <p:cNvPr id="46" name="Isosceles Triangle 13">
            <a:extLst>
              <a:ext uri="{FF2B5EF4-FFF2-40B4-BE49-F238E27FC236}">
                <a16:creationId xmlns:a16="http://schemas.microsoft.com/office/drawing/2014/main" id="{22F1939B-19A8-4D3E-9B8E-205151C39A72}"/>
              </a:ext>
            </a:extLst>
          </p:cNvPr>
          <p:cNvSpPr/>
          <p:nvPr/>
        </p:nvSpPr>
        <p:spPr>
          <a:xfrm rot="10800000">
            <a:off x="327858" y="2837217"/>
            <a:ext cx="297913" cy="452172"/>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dirty="0">
              <a:latin typeface="Fira Sans Condensed" panose="020B0503050000020004" pitchFamily="34" charset="0"/>
            </a:endParaRPr>
          </a:p>
        </p:txBody>
      </p:sp>
      <p:sp>
        <p:nvSpPr>
          <p:cNvPr id="48" name="Oval 44">
            <a:extLst>
              <a:ext uri="{FF2B5EF4-FFF2-40B4-BE49-F238E27FC236}">
                <a16:creationId xmlns:a16="http://schemas.microsoft.com/office/drawing/2014/main" id="{8DC18957-EDD2-43EC-9603-2B1E5EF7DAEA}"/>
              </a:ext>
            </a:extLst>
          </p:cNvPr>
          <p:cNvSpPr>
            <a:spLocks noChangeAspect="1"/>
          </p:cNvSpPr>
          <p:nvPr/>
        </p:nvSpPr>
        <p:spPr>
          <a:xfrm>
            <a:off x="327858" y="4932790"/>
            <a:ext cx="385292" cy="458762"/>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50" name="Rectangle 7">
            <a:extLst>
              <a:ext uri="{FF2B5EF4-FFF2-40B4-BE49-F238E27FC236}">
                <a16:creationId xmlns:a16="http://schemas.microsoft.com/office/drawing/2014/main" id="{2D31AC50-7E09-47A3-AB07-DBE56DC239B5}"/>
              </a:ext>
            </a:extLst>
          </p:cNvPr>
          <p:cNvSpPr/>
          <p:nvPr/>
        </p:nvSpPr>
        <p:spPr>
          <a:xfrm>
            <a:off x="327858" y="4243505"/>
            <a:ext cx="471567" cy="39785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52" name="Right Triangle 17">
            <a:extLst>
              <a:ext uri="{FF2B5EF4-FFF2-40B4-BE49-F238E27FC236}">
                <a16:creationId xmlns:a16="http://schemas.microsoft.com/office/drawing/2014/main" id="{93E98658-750C-4DF4-97FB-956B5BC0D818}"/>
              </a:ext>
            </a:extLst>
          </p:cNvPr>
          <p:cNvSpPr>
            <a:spLocks noChangeAspect="1"/>
          </p:cNvSpPr>
          <p:nvPr/>
        </p:nvSpPr>
        <p:spPr>
          <a:xfrm>
            <a:off x="346305" y="3475534"/>
            <a:ext cx="386784" cy="46053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6" name="Picture 55">
            <a:extLst>
              <a:ext uri="{FF2B5EF4-FFF2-40B4-BE49-F238E27FC236}">
                <a16:creationId xmlns:a16="http://schemas.microsoft.com/office/drawing/2014/main" id="{04E4B955-E8C3-454F-9A2A-FAA65E055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5082" y="5775656"/>
            <a:ext cx="561964" cy="529543"/>
          </a:xfrm>
          <a:prstGeom prst="rect">
            <a:avLst/>
          </a:prstGeom>
        </p:spPr>
      </p:pic>
      <p:sp>
        <p:nvSpPr>
          <p:cNvPr id="58" name="TextBox 57">
            <a:extLst>
              <a:ext uri="{FF2B5EF4-FFF2-40B4-BE49-F238E27FC236}">
                <a16:creationId xmlns:a16="http://schemas.microsoft.com/office/drawing/2014/main" id="{3CA420A8-52FA-4801-B8FF-3413C3FF0777}"/>
              </a:ext>
            </a:extLst>
          </p:cNvPr>
          <p:cNvSpPr txBox="1"/>
          <p:nvPr/>
        </p:nvSpPr>
        <p:spPr>
          <a:xfrm>
            <a:off x="875397" y="5855761"/>
            <a:ext cx="2226951" cy="369332"/>
          </a:xfrm>
          <a:prstGeom prst="rect">
            <a:avLst/>
          </a:prstGeom>
          <a:noFill/>
        </p:spPr>
        <p:txBody>
          <a:bodyPr wrap="square" rtlCol="0" anchor="ctr">
            <a:spAutoFit/>
          </a:bodyPr>
          <a:lstStyle/>
          <a:p>
            <a:r>
              <a:rPr lang="en-US" altLang="ko-KR" dirty="0" err="1">
                <a:solidFill>
                  <a:schemeClr val="bg1"/>
                </a:solidFill>
                <a:latin typeface="Fira Sans Condensed" panose="020B0503050000020004" pitchFamily="34" charset="0"/>
                <a:cs typeface="Arial" pitchFamily="34" charset="0"/>
              </a:rPr>
              <a:t>SocialWatt</a:t>
            </a:r>
            <a:r>
              <a:rPr lang="en-US" altLang="ko-KR" dirty="0">
                <a:solidFill>
                  <a:schemeClr val="bg1"/>
                </a:solidFill>
                <a:latin typeface="Fira Sans Condensed" panose="020B0503050000020004" pitchFamily="34" charset="0"/>
                <a:cs typeface="Arial" pitchFamily="34" charset="0"/>
              </a:rPr>
              <a:t> Indicator</a:t>
            </a:r>
            <a:endParaRPr lang="ko-KR" altLang="en-US" dirty="0">
              <a:solidFill>
                <a:schemeClr val="bg1"/>
              </a:solidFill>
              <a:latin typeface="Fira Sans Condensed" panose="020B0503050000020004" pitchFamily="34" charset="0"/>
              <a:cs typeface="Arial" pitchFamily="34" charset="0"/>
            </a:endParaRPr>
          </a:p>
        </p:txBody>
      </p:sp>
      <p:sp>
        <p:nvSpPr>
          <p:cNvPr id="18" name="TextBox 17">
            <a:extLst>
              <a:ext uri="{FF2B5EF4-FFF2-40B4-BE49-F238E27FC236}">
                <a16:creationId xmlns:a16="http://schemas.microsoft.com/office/drawing/2014/main" id="{4C8193D9-721A-7848-810F-2FDD220852F2}"/>
              </a:ext>
            </a:extLst>
          </p:cNvPr>
          <p:cNvSpPr txBox="1"/>
          <p:nvPr/>
        </p:nvSpPr>
        <p:spPr>
          <a:xfrm>
            <a:off x="285516" y="2280577"/>
            <a:ext cx="2816831" cy="369332"/>
          </a:xfrm>
          <a:prstGeom prst="rect">
            <a:avLst/>
          </a:prstGeom>
          <a:noFill/>
        </p:spPr>
        <p:txBody>
          <a:bodyPr wrap="square" rtlCol="0" anchor="ctr">
            <a:spAutoFit/>
          </a:bodyPr>
          <a:lstStyle/>
          <a:p>
            <a:r>
              <a:rPr lang="el-GR" altLang="ko-KR" b="1" dirty="0">
                <a:solidFill>
                  <a:schemeClr val="bg1"/>
                </a:solidFill>
                <a:latin typeface="Fira Sans Condensed" panose="020B0503050000020004" pitchFamily="34" charset="0"/>
                <a:cs typeface="Arial" pitchFamily="34" charset="0"/>
              </a:rPr>
              <a:t>ΔΕΔΟΜΕΝΑ ΕΙΣΟΔΟΥ</a:t>
            </a:r>
            <a:endParaRPr lang="ko-KR" altLang="en-US" b="1" dirty="0">
              <a:solidFill>
                <a:schemeClr val="bg1"/>
              </a:solidFill>
              <a:latin typeface="Fira Sans Condensed" panose="020B0503050000020004" pitchFamily="34" charset="0"/>
              <a:cs typeface="Arial" pitchFamily="34" charset="0"/>
            </a:endParaRPr>
          </a:p>
        </p:txBody>
      </p:sp>
    </p:spTree>
    <p:extLst>
      <p:ext uri="{BB962C8B-B14F-4D97-AF65-F5344CB8AC3E}">
        <p14:creationId xmlns:p14="http://schemas.microsoft.com/office/powerpoint/2010/main" val="4089581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xit" presetSubtype="0" fill="hold" grpId="0" nodeType="afterEffect">
                                  <p:stCondLst>
                                    <p:cond delay="0"/>
                                  </p:stCondLst>
                                  <p:childTnLst>
                                    <p:anim calcmode="lin" valueType="num">
                                      <p:cBhvr>
                                        <p:cTn id="6" dur="250"/>
                                        <p:tgtEl>
                                          <p:spTgt spid="38"/>
                                        </p:tgtEl>
                                        <p:attrNameLst>
                                          <p:attrName>ppt_w</p:attrName>
                                        </p:attrNameLst>
                                      </p:cBhvr>
                                      <p:tavLst>
                                        <p:tav tm="0">
                                          <p:val>
                                            <p:strVal val="ppt_w"/>
                                          </p:val>
                                        </p:tav>
                                        <p:tav tm="100000">
                                          <p:val>
                                            <p:fltVal val="0"/>
                                          </p:val>
                                        </p:tav>
                                      </p:tavLst>
                                    </p:anim>
                                    <p:anim calcmode="lin" valueType="num">
                                      <p:cBhvr>
                                        <p:cTn id="7" dur="250"/>
                                        <p:tgtEl>
                                          <p:spTgt spid="38"/>
                                        </p:tgtEl>
                                        <p:attrNameLst>
                                          <p:attrName>ppt_h</p:attrName>
                                        </p:attrNameLst>
                                      </p:cBhvr>
                                      <p:tavLst>
                                        <p:tav tm="0">
                                          <p:val>
                                            <p:strVal val="ppt_h"/>
                                          </p:val>
                                        </p:tav>
                                        <p:tav tm="100000">
                                          <p:val>
                                            <p:fltVal val="0"/>
                                          </p:val>
                                        </p:tav>
                                      </p:tavLst>
                                    </p:anim>
                                    <p:anim calcmode="lin" valueType="num">
                                      <p:cBhvr>
                                        <p:cTn id="8" dur="250"/>
                                        <p:tgtEl>
                                          <p:spTgt spid="38"/>
                                        </p:tgtEl>
                                        <p:attrNameLst>
                                          <p:attrName>style.rotation</p:attrName>
                                        </p:attrNameLst>
                                      </p:cBhvr>
                                      <p:tavLst>
                                        <p:tav tm="0">
                                          <p:val>
                                            <p:fltVal val="0"/>
                                          </p:val>
                                        </p:tav>
                                        <p:tav tm="100000">
                                          <p:val>
                                            <p:fltVal val="90"/>
                                          </p:val>
                                        </p:tav>
                                      </p:tavLst>
                                    </p:anim>
                                    <p:animEffect transition="out" filter="fade">
                                      <p:cBhvr>
                                        <p:cTn id="9" dur="250"/>
                                        <p:tgtEl>
                                          <p:spTgt spid="38"/>
                                        </p:tgtEl>
                                      </p:cBhvr>
                                    </p:animEffect>
                                    <p:set>
                                      <p:cBhvr>
                                        <p:cTn id="10" dur="1" fill="hold">
                                          <p:stCondLst>
                                            <p:cond delay="249"/>
                                          </p:stCondLst>
                                        </p:cTn>
                                        <p:tgtEl>
                                          <p:spTgt spid="38"/>
                                        </p:tgtEl>
                                        <p:attrNameLst>
                                          <p:attrName>style.visibility</p:attrName>
                                        </p:attrNameLst>
                                      </p:cBhvr>
                                      <p:to>
                                        <p:strVal val="hidden"/>
                                      </p:to>
                                    </p:set>
                                  </p:childTnLst>
                                </p:cTn>
                              </p:par>
                            </p:childTnLst>
                          </p:cTn>
                        </p:par>
                        <p:par>
                          <p:cTn id="11" fill="hold">
                            <p:stCondLst>
                              <p:cond delay="250"/>
                            </p:stCondLst>
                            <p:childTnLst>
                              <p:par>
                                <p:cTn id="12" presetID="31" presetClass="exit" presetSubtype="0" fill="hold" grpId="0" nodeType="afterEffect">
                                  <p:stCondLst>
                                    <p:cond delay="0"/>
                                  </p:stCondLst>
                                  <p:childTnLst>
                                    <p:anim calcmode="lin" valueType="num">
                                      <p:cBhvr>
                                        <p:cTn id="13" dur="250"/>
                                        <p:tgtEl>
                                          <p:spTgt spid="42"/>
                                        </p:tgtEl>
                                        <p:attrNameLst>
                                          <p:attrName>ppt_w</p:attrName>
                                        </p:attrNameLst>
                                      </p:cBhvr>
                                      <p:tavLst>
                                        <p:tav tm="0">
                                          <p:val>
                                            <p:strVal val="ppt_w"/>
                                          </p:val>
                                        </p:tav>
                                        <p:tav tm="100000">
                                          <p:val>
                                            <p:fltVal val="0"/>
                                          </p:val>
                                        </p:tav>
                                      </p:tavLst>
                                    </p:anim>
                                    <p:anim calcmode="lin" valueType="num">
                                      <p:cBhvr>
                                        <p:cTn id="14" dur="250"/>
                                        <p:tgtEl>
                                          <p:spTgt spid="42"/>
                                        </p:tgtEl>
                                        <p:attrNameLst>
                                          <p:attrName>ppt_h</p:attrName>
                                        </p:attrNameLst>
                                      </p:cBhvr>
                                      <p:tavLst>
                                        <p:tav tm="0">
                                          <p:val>
                                            <p:strVal val="ppt_h"/>
                                          </p:val>
                                        </p:tav>
                                        <p:tav tm="100000">
                                          <p:val>
                                            <p:fltVal val="0"/>
                                          </p:val>
                                        </p:tav>
                                      </p:tavLst>
                                    </p:anim>
                                    <p:anim calcmode="lin" valueType="num">
                                      <p:cBhvr>
                                        <p:cTn id="15" dur="250"/>
                                        <p:tgtEl>
                                          <p:spTgt spid="42"/>
                                        </p:tgtEl>
                                        <p:attrNameLst>
                                          <p:attrName>style.rotation</p:attrName>
                                        </p:attrNameLst>
                                      </p:cBhvr>
                                      <p:tavLst>
                                        <p:tav tm="0">
                                          <p:val>
                                            <p:fltVal val="0"/>
                                          </p:val>
                                        </p:tav>
                                        <p:tav tm="100000">
                                          <p:val>
                                            <p:fltVal val="90"/>
                                          </p:val>
                                        </p:tav>
                                      </p:tavLst>
                                    </p:anim>
                                    <p:animEffect transition="out" filter="fade">
                                      <p:cBhvr>
                                        <p:cTn id="16" dur="250"/>
                                        <p:tgtEl>
                                          <p:spTgt spid="42"/>
                                        </p:tgtEl>
                                      </p:cBhvr>
                                    </p:animEffect>
                                    <p:set>
                                      <p:cBhvr>
                                        <p:cTn id="17" dur="1" fill="hold">
                                          <p:stCondLst>
                                            <p:cond delay="249"/>
                                          </p:stCondLst>
                                        </p:cTn>
                                        <p:tgtEl>
                                          <p:spTgt spid="42"/>
                                        </p:tgtEl>
                                        <p:attrNameLst>
                                          <p:attrName>style.visibility</p:attrName>
                                        </p:attrNameLst>
                                      </p:cBhvr>
                                      <p:to>
                                        <p:strVal val="hidden"/>
                                      </p:to>
                                    </p:set>
                                  </p:childTnLst>
                                </p:cTn>
                              </p:par>
                            </p:childTnLst>
                          </p:cTn>
                        </p:par>
                        <p:par>
                          <p:cTn id="18" fill="hold">
                            <p:stCondLst>
                              <p:cond delay="500"/>
                            </p:stCondLst>
                            <p:childTnLst>
                              <p:par>
                                <p:cTn id="19" presetID="31" presetClass="exit" presetSubtype="0" fill="hold" grpId="0" nodeType="afterEffect">
                                  <p:stCondLst>
                                    <p:cond delay="0"/>
                                  </p:stCondLst>
                                  <p:childTnLst>
                                    <p:anim calcmode="lin" valueType="num">
                                      <p:cBhvr>
                                        <p:cTn id="20" dur="250"/>
                                        <p:tgtEl>
                                          <p:spTgt spid="40"/>
                                        </p:tgtEl>
                                        <p:attrNameLst>
                                          <p:attrName>ppt_w</p:attrName>
                                        </p:attrNameLst>
                                      </p:cBhvr>
                                      <p:tavLst>
                                        <p:tav tm="0">
                                          <p:val>
                                            <p:strVal val="ppt_w"/>
                                          </p:val>
                                        </p:tav>
                                        <p:tav tm="100000">
                                          <p:val>
                                            <p:fltVal val="0"/>
                                          </p:val>
                                        </p:tav>
                                      </p:tavLst>
                                    </p:anim>
                                    <p:anim calcmode="lin" valueType="num">
                                      <p:cBhvr>
                                        <p:cTn id="21" dur="250"/>
                                        <p:tgtEl>
                                          <p:spTgt spid="40"/>
                                        </p:tgtEl>
                                        <p:attrNameLst>
                                          <p:attrName>ppt_h</p:attrName>
                                        </p:attrNameLst>
                                      </p:cBhvr>
                                      <p:tavLst>
                                        <p:tav tm="0">
                                          <p:val>
                                            <p:strVal val="ppt_h"/>
                                          </p:val>
                                        </p:tav>
                                        <p:tav tm="100000">
                                          <p:val>
                                            <p:fltVal val="0"/>
                                          </p:val>
                                        </p:tav>
                                      </p:tavLst>
                                    </p:anim>
                                    <p:anim calcmode="lin" valueType="num">
                                      <p:cBhvr>
                                        <p:cTn id="22" dur="250"/>
                                        <p:tgtEl>
                                          <p:spTgt spid="40"/>
                                        </p:tgtEl>
                                        <p:attrNameLst>
                                          <p:attrName>style.rotation</p:attrName>
                                        </p:attrNameLst>
                                      </p:cBhvr>
                                      <p:tavLst>
                                        <p:tav tm="0">
                                          <p:val>
                                            <p:fltVal val="0"/>
                                          </p:val>
                                        </p:tav>
                                        <p:tav tm="100000">
                                          <p:val>
                                            <p:fltVal val="90"/>
                                          </p:val>
                                        </p:tav>
                                      </p:tavLst>
                                    </p:anim>
                                    <p:animEffect transition="out" filter="fade">
                                      <p:cBhvr>
                                        <p:cTn id="23" dur="250"/>
                                        <p:tgtEl>
                                          <p:spTgt spid="40"/>
                                        </p:tgtEl>
                                      </p:cBhvr>
                                    </p:animEffect>
                                    <p:set>
                                      <p:cBhvr>
                                        <p:cTn id="24" dur="1" fill="hold">
                                          <p:stCondLst>
                                            <p:cond delay="249"/>
                                          </p:stCondLst>
                                        </p:cTn>
                                        <p:tgtEl>
                                          <p:spTgt spid="40"/>
                                        </p:tgtEl>
                                        <p:attrNameLst>
                                          <p:attrName>style.visibility</p:attrName>
                                        </p:attrNameLst>
                                      </p:cBhvr>
                                      <p:to>
                                        <p:strVal val="hidden"/>
                                      </p:to>
                                    </p:set>
                                  </p:childTnLst>
                                </p:cTn>
                              </p:par>
                            </p:childTnLst>
                          </p:cTn>
                        </p:par>
                        <p:par>
                          <p:cTn id="25" fill="hold">
                            <p:stCondLst>
                              <p:cond delay="750"/>
                            </p:stCondLst>
                            <p:childTnLst>
                              <p:par>
                                <p:cTn id="26" presetID="31" presetClass="exit" presetSubtype="0" fill="hold" grpId="0" nodeType="afterEffect">
                                  <p:stCondLst>
                                    <p:cond delay="0"/>
                                  </p:stCondLst>
                                  <p:childTnLst>
                                    <p:anim calcmode="lin" valueType="num">
                                      <p:cBhvr>
                                        <p:cTn id="27" dur="250"/>
                                        <p:tgtEl>
                                          <p:spTgt spid="44"/>
                                        </p:tgtEl>
                                        <p:attrNameLst>
                                          <p:attrName>ppt_w</p:attrName>
                                        </p:attrNameLst>
                                      </p:cBhvr>
                                      <p:tavLst>
                                        <p:tav tm="0">
                                          <p:val>
                                            <p:strVal val="ppt_w"/>
                                          </p:val>
                                        </p:tav>
                                        <p:tav tm="100000">
                                          <p:val>
                                            <p:fltVal val="0"/>
                                          </p:val>
                                        </p:tav>
                                      </p:tavLst>
                                    </p:anim>
                                    <p:anim calcmode="lin" valueType="num">
                                      <p:cBhvr>
                                        <p:cTn id="28" dur="250"/>
                                        <p:tgtEl>
                                          <p:spTgt spid="44"/>
                                        </p:tgtEl>
                                        <p:attrNameLst>
                                          <p:attrName>ppt_h</p:attrName>
                                        </p:attrNameLst>
                                      </p:cBhvr>
                                      <p:tavLst>
                                        <p:tav tm="0">
                                          <p:val>
                                            <p:strVal val="ppt_h"/>
                                          </p:val>
                                        </p:tav>
                                        <p:tav tm="100000">
                                          <p:val>
                                            <p:fltVal val="0"/>
                                          </p:val>
                                        </p:tav>
                                      </p:tavLst>
                                    </p:anim>
                                    <p:anim calcmode="lin" valueType="num">
                                      <p:cBhvr>
                                        <p:cTn id="29" dur="250"/>
                                        <p:tgtEl>
                                          <p:spTgt spid="44"/>
                                        </p:tgtEl>
                                        <p:attrNameLst>
                                          <p:attrName>style.rotation</p:attrName>
                                        </p:attrNameLst>
                                      </p:cBhvr>
                                      <p:tavLst>
                                        <p:tav tm="0">
                                          <p:val>
                                            <p:fltVal val="0"/>
                                          </p:val>
                                        </p:tav>
                                        <p:tav tm="100000">
                                          <p:val>
                                            <p:fltVal val="90"/>
                                          </p:val>
                                        </p:tav>
                                      </p:tavLst>
                                    </p:anim>
                                    <p:animEffect transition="out" filter="fade">
                                      <p:cBhvr>
                                        <p:cTn id="30" dur="250"/>
                                        <p:tgtEl>
                                          <p:spTgt spid="44"/>
                                        </p:tgtEl>
                                      </p:cBhvr>
                                    </p:animEffect>
                                    <p:set>
                                      <p:cBhvr>
                                        <p:cTn id="31" dur="1" fill="hold">
                                          <p:stCondLst>
                                            <p:cond delay="249"/>
                                          </p:stCondLst>
                                        </p:cTn>
                                        <p:tgtEl>
                                          <p:spTgt spid="44"/>
                                        </p:tgtEl>
                                        <p:attrNameLst>
                                          <p:attrName>style.visibility</p:attrName>
                                        </p:attrNameLst>
                                      </p:cBhvr>
                                      <p:to>
                                        <p:strVal val="hidden"/>
                                      </p:to>
                                    </p:set>
                                  </p:childTnLst>
                                </p:cTn>
                              </p:par>
                            </p:childTnLst>
                          </p:cTn>
                        </p:par>
                        <p:par>
                          <p:cTn id="32" fill="hold">
                            <p:stCondLst>
                              <p:cond delay="1000"/>
                            </p:stCondLst>
                            <p:childTnLst>
                              <p:par>
                                <p:cTn id="33" presetID="14" presetClass="exit" presetSubtype="10" fill="hold" grpId="0" nodeType="afterEffect">
                                  <p:stCondLst>
                                    <p:cond delay="0"/>
                                  </p:stCondLst>
                                  <p:childTnLst>
                                    <p:animEffect transition="out" filter="randombar(horizontal)">
                                      <p:cBhvr>
                                        <p:cTn id="34" dur="250"/>
                                        <p:tgtEl>
                                          <p:spTgt spid="46"/>
                                        </p:tgtEl>
                                      </p:cBhvr>
                                    </p:animEffect>
                                    <p:set>
                                      <p:cBhvr>
                                        <p:cTn id="35" dur="1" fill="hold">
                                          <p:stCondLst>
                                            <p:cond delay="249"/>
                                          </p:stCondLst>
                                        </p:cTn>
                                        <p:tgtEl>
                                          <p:spTgt spid="46"/>
                                        </p:tgtEl>
                                        <p:attrNameLst>
                                          <p:attrName>style.visibility</p:attrName>
                                        </p:attrNameLst>
                                      </p:cBhvr>
                                      <p:to>
                                        <p:strVal val="hidden"/>
                                      </p:to>
                                    </p:set>
                                  </p:childTnLst>
                                </p:cTn>
                              </p:par>
                            </p:childTnLst>
                          </p:cTn>
                        </p:par>
                        <p:par>
                          <p:cTn id="36" fill="hold">
                            <p:stCondLst>
                              <p:cond delay="1250"/>
                            </p:stCondLst>
                            <p:childTnLst>
                              <p:par>
                                <p:cTn id="37" presetID="14" presetClass="exit" presetSubtype="10" fill="hold" grpId="0" nodeType="afterEffect">
                                  <p:stCondLst>
                                    <p:cond delay="0"/>
                                  </p:stCondLst>
                                  <p:childTnLst>
                                    <p:animEffect transition="out" filter="randombar(horizontal)">
                                      <p:cBhvr>
                                        <p:cTn id="38" dur="250"/>
                                        <p:tgtEl>
                                          <p:spTgt spid="52"/>
                                        </p:tgtEl>
                                      </p:cBhvr>
                                    </p:animEffect>
                                    <p:set>
                                      <p:cBhvr>
                                        <p:cTn id="39" dur="1" fill="hold">
                                          <p:stCondLst>
                                            <p:cond delay="249"/>
                                          </p:stCondLst>
                                        </p:cTn>
                                        <p:tgtEl>
                                          <p:spTgt spid="52"/>
                                        </p:tgtEl>
                                        <p:attrNameLst>
                                          <p:attrName>style.visibility</p:attrName>
                                        </p:attrNameLst>
                                      </p:cBhvr>
                                      <p:to>
                                        <p:strVal val="hidden"/>
                                      </p:to>
                                    </p:set>
                                  </p:childTnLst>
                                </p:cTn>
                              </p:par>
                            </p:childTnLst>
                          </p:cTn>
                        </p:par>
                        <p:par>
                          <p:cTn id="40" fill="hold">
                            <p:stCondLst>
                              <p:cond delay="1500"/>
                            </p:stCondLst>
                            <p:childTnLst>
                              <p:par>
                                <p:cTn id="41" presetID="14" presetClass="exit" presetSubtype="10" fill="hold" grpId="0" nodeType="afterEffect">
                                  <p:stCondLst>
                                    <p:cond delay="0"/>
                                  </p:stCondLst>
                                  <p:childTnLst>
                                    <p:animEffect transition="out" filter="randombar(horizontal)">
                                      <p:cBhvr>
                                        <p:cTn id="42" dur="250"/>
                                        <p:tgtEl>
                                          <p:spTgt spid="50"/>
                                        </p:tgtEl>
                                      </p:cBhvr>
                                    </p:animEffect>
                                    <p:set>
                                      <p:cBhvr>
                                        <p:cTn id="43" dur="1" fill="hold">
                                          <p:stCondLst>
                                            <p:cond delay="249"/>
                                          </p:stCondLst>
                                        </p:cTn>
                                        <p:tgtEl>
                                          <p:spTgt spid="50"/>
                                        </p:tgtEl>
                                        <p:attrNameLst>
                                          <p:attrName>style.visibility</p:attrName>
                                        </p:attrNameLst>
                                      </p:cBhvr>
                                      <p:to>
                                        <p:strVal val="hidden"/>
                                      </p:to>
                                    </p:set>
                                  </p:childTnLst>
                                </p:cTn>
                              </p:par>
                            </p:childTnLst>
                          </p:cTn>
                        </p:par>
                        <p:par>
                          <p:cTn id="44" fill="hold">
                            <p:stCondLst>
                              <p:cond delay="1750"/>
                            </p:stCondLst>
                            <p:childTnLst>
                              <p:par>
                                <p:cTn id="45" presetID="14" presetClass="exit" presetSubtype="10" fill="hold" grpId="0" nodeType="afterEffect">
                                  <p:stCondLst>
                                    <p:cond delay="0"/>
                                  </p:stCondLst>
                                  <p:childTnLst>
                                    <p:animEffect transition="out" filter="randombar(horizontal)">
                                      <p:cBhvr>
                                        <p:cTn id="46" dur="250"/>
                                        <p:tgtEl>
                                          <p:spTgt spid="48"/>
                                        </p:tgtEl>
                                      </p:cBhvr>
                                    </p:animEffect>
                                    <p:set>
                                      <p:cBhvr>
                                        <p:cTn id="47" dur="1" fill="hold">
                                          <p:stCondLst>
                                            <p:cond delay="249"/>
                                          </p:stCondLst>
                                        </p:cTn>
                                        <p:tgtEl>
                                          <p:spTgt spid="48"/>
                                        </p:tgtEl>
                                        <p:attrNameLst>
                                          <p:attrName>style.visibility</p:attrName>
                                        </p:attrNameLst>
                                      </p:cBhvr>
                                      <p:to>
                                        <p:strVal val="hidden"/>
                                      </p:to>
                                    </p:set>
                                  </p:childTnLst>
                                </p:cTn>
                              </p:par>
                            </p:childTnLst>
                          </p:cTn>
                        </p:par>
                        <p:par>
                          <p:cTn id="48" fill="hold">
                            <p:stCondLst>
                              <p:cond delay="2000"/>
                            </p:stCondLst>
                            <p:childTnLst>
                              <p:par>
                                <p:cTn id="49" presetID="42" presetClass="path" presetSubtype="0" accel="50000" decel="50000" fill="hold" grpId="0" nodeType="afterEffect">
                                  <p:stCondLst>
                                    <p:cond delay="0"/>
                                  </p:stCondLst>
                                  <p:childTnLst>
                                    <p:animMotion origin="layout" path="M -8.33333E-7 2.96296E-6 L -0.0013 -0.43773 " pathEditMode="relative" rAng="0" ptsTypes="AA">
                                      <p:cBhvr>
                                        <p:cTn id="50" dur="1000" fill="hold"/>
                                        <p:tgtEl>
                                          <p:spTgt spid="58"/>
                                        </p:tgtEl>
                                        <p:attrNameLst>
                                          <p:attrName>ppt_x</p:attrName>
                                          <p:attrName>ppt_y</p:attrName>
                                        </p:attrNameLst>
                                      </p:cBhvr>
                                      <p:rCtr x="-65" y="-21898"/>
                                    </p:animMotion>
                                  </p:childTnLst>
                                </p:cTn>
                              </p:par>
                              <p:par>
                                <p:cTn id="51" presetID="42" presetClass="path" presetSubtype="0" accel="50000" decel="50000" fill="hold" nodeType="withEffect">
                                  <p:stCondLst>
                                    <p:cond delay="0"/>
                                  </p:stCondLst>
                                  <p:childTnLst>
                                    <p:animMotion origin="layout" path="M 5E-6 2.96296E-6 L 0.00157 -0.4338 " pathEditMode="relative" rAng="0" ptsTypes="AA">
                                      <p:cBhvr>
                                        <p:cTn id="52" dur="1000" fill="hold"/>
                                        <p:tgtEl>
                                          <p:spTgt spid="56"/>
                                        </p:tgtEl>
                                        <p:attrNameLst>
                                          <p:attrName>ppt_x</p:attrName>
                                          <p:attrName>ppt_y</p:attrName>
                                        </p:attrNameLst>
                                      </p:cBhvr>
                                      <p:rCtr x="78" y="-2169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P spid="40" grpId="0"/>
      <p:bldP spid="42" grpId="0"/>
      <p:bldP spid="44" grpId="0"/>
      <p:bldP spid="46" grpId="0" animBg="1"/>
      <p:bldP spid="48" grpId="0" animBg="1"/>
      <p:bldP spid="50" grpId="0" animBg="1"/>
      <p:bldP spid="52"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a:extLst>
              <a:ext uri="{FF2B5EF4-FFF2-40B4-BE49-F238E27FC236}">
                <a16:creationId xmlns:a16="http://schemas.microsoft.com/office/drawing/2014/main" id="{10C43095-1179-4B18-81B8-64C1D0F864BC}"/>
              </a:ext>
            </a:extLst>
          </p:cNvPr>
          <p:cNvSpPr/>
          <p:nvPr/>
        </p:nvSpPr>
        <p:spPr>
          <a:xfrm rot="5400000">
            <a:off x="-33338" y="33337"/>
            <a:ext cx="6858000" cy="6791326"/>
          </a:xfrm>
          <a:prstGeom prst="flowChartManualInpu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80E2B02-65C4-4715-B789-DB45E5BB0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051" y="228600"/>
            <a:ext cx="8229749" cy="6629400"/>
          </a:xfrm>
          <a:prstGeom prst="rect">
            <a:avLst/>
          </a:prstGeom>
        </p:spPr>
      </p:pic>
      <p:pic>
        <p:nvPicPr>
          <p:cNvPr id="19" name="Picture 18">
            <a:extLst>
              <a:ext uri="{FF2B5EF4-FFF2-40B4-BE49-F238E27FC236}">
                <a16:creationId xmlns:a16="http://schemas.microsoft.com/office/drawing/2014/main" id="{5954845C-769A-4848-BBCA-7BA771A3E4B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4231" y="551450"/>
            <a:ext cx="7660509" cy="4277722"/>
          </a:xfrm>
          <a:prstGeom prst="rect">
            <a:avLst/>
          </a:prstGeom>
          <a:solidFill>
            <a:schemeClr val="accent1">
              <a:lumMod val="75000"/>
              <a:alpha val="86000"/>
            </a:schemeClr>
          </a:solidFill>
          <a:ln>
            <a:noFill/>
          </a:ln>
        </p:spPr>
      </p:pic>
      <p:sp>
        <p:nvSpPr>
          <p:cNvPr id="20" name="TextBox 19">
            <a:extLst>
              <a:ext uri="{FF2B5EF4-FFF2-40B4-BE49-F238E27FC236}">
                <a16:creationId xmlns:a16="http://schemas.microsoft.com/office/drawing/2014/main" id="{A6BA4E8E-4F4F-4154-8935-09F51A994AA7}"/>
              </a:ext>
            </a:extLst>
          </p:cNvPr>
          <p:cNvSpPr txBox="1"/>
          <p:nvPr/>
        </p:nvSpPr>
        <p:spPr>
          <a:xfrm>
            <a:off x="285517" y="177381"/>
            <a:ext cx="3524250" cy="1754326"/>
          </a:xfrm>
          <a:prstGeom prst="rect">
            <a:avLst/>
          </a:prstGeom>
          <a:noFill/>
        </p:spPr>
        <p:txBody>
          <a:bodyPr wrap="square" rtlCol="0">
            <a:spAutoFit/>
          </a:bodyPr>
          <a:lstStyle/>
          <a:p>
            <a:r>
              <a:rPr lang="el-GR" sz="3600" b="1" dirty="0">
                <a:solidFill>
                  <a:schemeClr val="bg1"/>
                </a:solidFill>
                <a:latin typeface="Fira Sans Condensed" panose="020B0503050000020004" pitchFamily="34" charset="0"/>
              </a:rPr>
              <a:t>ΕΝΔΕΙΚΤΙΚΗ ΕΚΤΕΛΕΣΗ ΑΝΑΛΥΣΗΣ</a:t>
            </a:r>
            <a:endParaRPr lang="en-US" sz="3600" b="1" dirty="0">
              <a:solidFill>
                <a:schemeClr val="bg1"/>
              </a:solidFill>
              <a:latin typeface="Fira Sans Condensed" panose="020B0503050000020004" pitchFamily="34" charset="0"/>
            </a:endParaRPr>
          </a:p>
        </p:txBody>
      </p:sp>
      <p:pic>
        <p:nvPicPr>
          <p:cNvPr id="56" name="Picture 55">
            <a:extLst>
              <a:ext uri="{FF2B5EF4-FFF2-40B4-BE49-F238E27FC236}">
                <a16:creationId xmlns:a16="http://schemas.microsoft.com/office/drawing/2014/main" id="{04E4B955-E8C3-454F-9A2A-FAA65E055EE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5603" y="2813345"/>
            <a:ext cx="561964" cy="529543"/>
          </a:xfrm>
          <a:prstGeom prst="rect">
            <a:avLst/>
          </a:prstGeom>
        </p:spPr>
      </p:pic>
      <p:sp>
        <p:nvSpPr>
          <p:cNvPr id="58" name="TextBox 57">
            <a:extLst>
              <a:ext uri="{FF2B5EF4-FFF2-40B4-BE49-F238E27FC236}">
                <a16:creationId xmlns:a16="http://schemas.microsoft.com/office/drawing/2014/main" id="{3CA420A8-52FA-4801-B8FF-3413C3FF0777}"/>
              </a:ext>
            </a:extLst>
          </p:cNvPr>
          <p:cNvSpPr txBox="1"/>
          <p:nvPr/>
        </p:nvSpPr>
        <p:spPr>
          <a:xfrm>
            <a:off x="875709" y="2893451"/>
            <a:ext cx="2226951" cy="369332"/>
          </a:xfrm>
          <a:prstGeom prst="rect">
            <a:avLst/>
          </a:prstGeom>
          <a:noFill/>
        </p:spPr>
        <p:txBody>
          <a:bodyPr wrap="square" rtlCol="0" anchor="ctr">
            <a:spAutoFit/>
          </a:bodyPr>
          <a:lstStyle/>
          <a:p>
            <a:r>
              <a:rPr lang="en-US" altLang="ko-KR" b="1" dirty="0" err="1">
                <a:solidFill>
                  <a:schemeClr val="bg1"/>
                </a:solidFill>
                <a:latin typeface="Fira Sans Condensed" panose="020B0503050000020004" pitchFamily="34" charset="0"/>
                <a:cs typeface="Arial" pitchFamily="34" charset="0"/>
              </a:rPr>
              <a:t>SocialWatt</a:t>
            </a:r>
            <a:r>
              <a:rPr lang="en-US" altLang="ko-KR" b="1" dirty="0">
                <a:solidFill>
                  <a:schemeClr val="bg1"/>
                </a:solidFill>
                <a:latin typeface="Fira Sans Condensed" panose="020B0503050000020004" pitchFamily="34" charset="0"/>
                <a:cs typeface="Arial" pitchFamily="34" charset="0"/>
              </a:rPr>
              <a:t> Indicator</a:t>
            </a:r>
            <a:endParaRPr lang="ko-KR" altLang="en-US" b="1" dirty="0">
              <a:solidFill>
                <a:schemeClr val="bg1"/>
              </a:solidFill>
              <a:latin typeface="Fira Sans Condensed" panose="020B0503050000020004" pitchFamily="34" charset="0"/>
              <a:cs typeface="Arial" pitchFamily="34" charset="0"/>
            </a:endParaRPr>
          </a:p>
        </p:txBody>
      </p:sp>
      <p:sp>
        <p:nvSpPr>
          <p:cNvPr id="17" name="TextBox 16">
            <a:extLst>
              <a:ext uri="{FF2B5EF4-FFF2-40B4-BE49-F238E27FC236}">
                <a16:creationId xmlns:a16="http://schemas.microsoft.com/office/drawing/2014/main" id="{316FE6B9-ADD3-4B7E-832E-78B387F93D46}"/>
              </a:ext>
            </a:extLst>
          </p:cNvPr>
          <p:cNvSpPr txBox="1"/>
          <p:nvPr/>
        </p:nvSpPr>
        <p:spPr>
          <a:xfrm>
            <a:off x="153926" y="3627763"/>
            <a:ext cx="2873751" cy="338554"/>
          </a:xfrm>
          <a:prstGeom prst="rect">
            <a:avLst/>
          </a:prstGeom>
          <a:noFill/>
        </p:spPr>
        <p:txBody>
          <a:bodyPr wrap="square" rtlCol="0" anchor="ctr">
            <a:spAutoFit/>
          </a:bodyPr>
          <a:lstStyle/>
          <a:p>
            <a:r>
              <a:rPr lang="en-US" altLang="ko-KR" sz="1600" dirty="0">
                <a:solidFill>
                  <a:schemeClr val="bg1"/>
                </a:solidFill>
                <a:latin typeface="Fira Sans Condensed" panose="020B0503050000020004" pitchFamily="34" charset="0"/>
                <a:cs typeface="Arial" pitchFamily="34" charset="0"/>
              </a:rPr>
              <a:t>National Income: </a:t>
            </a:r>
            <a:r>
              <a:rPr lang="en-US" altLang="ko-KR" sz="1600" dirty="0">
                <a:solidFill>
                  <a:srgbClr val="64A32F"/>
                </a:solidFill>
                <a:latin typeface="Fira Sans Condensed" panose="020B0503050000020004" pitchFamily="34" charset="0"/>
                <a:cs typeface="Arial" pitchFamily="34" charset="0"/>
              </a:rPr>
              <a:t>22000 </a:t>
            </a:r>
            <a:r>
              <a:rPr lang="en-US" sz="1600" dirty="0">
                <a:solidFill>
                  <a:srgbClr val="64A32F"/>
                </a:solidFill>
                <a:latin typeface="Fira Sans Condensed" panose="020B0503050000020004" pitchFamily="34" charset="0"/>
              </a:rPr>
              <a:t>€</a:t>
            </a:r>
            <a:endParaRPr lang="ko-KR" altLang="en-US" sz="1600" dirty="0">
              <a:solidFill>
                <a:srgbClr val="64A32F"/>
              </a:solidFill>
              <a:latin typeface="Fira Sans Condensed" panose="020B0503050000020004" pitchFamily="34" charset="0"/>
              <a:cs typeface="Arial" pitchFamily="34" charset="0"/>
            </a:endParaRPr>
          </a:p>
        </p:txBody>
      </p:sp>
      <p:sp>
        <p:nvSpPr>
          <p:cNvPr id="18" name="TextBox 17">
            <a:extLst>
              <a:ext uri="{FF2B5EF4-FFF2-40B4-BE49-F238E27FC236}">
                <a16:creationId xmlns:a16="http://schemas.microsoft.com/office/drawing/2014/main" id="{C1E9A471-1A98-4B63-A3A8-5812637AA034}"/>
              </a:ext>
            </a:extLst>
          </p:cNvPr>
          <p:cNvSpPr txBox="1"/>
          <p:nvPr/>
        </p:nvSpPr>
        <p:spPr>
          <a:xfrm>
            <a:off x="153926" y="4171088"/>
            <a:ext cx="3732121" cy="338554"/>
          </a:xfrm>
          <a:prstGeom prst="rect">
            <a:avLst/>
          </a:prstGeom>
          <a:noFill/>
        </p:spPr>
        <p:txBody>
          <a:bodyPr wrap="square" rtlCol="0" anchor="ctr">
            <a:spAutoFit/>
          </a:bodyPr>
          <a:lstStyle/>
          <a:p>
            <a:r>
              <a:rPr lang="en-US" altLang="ko-KR" sz="1600" dirty="0">
                <a:solidFill>
                  <a:schemeClr val="bg1"/>
                </a:solidFill>
                <a:latin typeface="Fira Sans Condensed" panose="020B0503050000020004" pitchFamily="34" charset="0"/>
                <a:cs typeface="Arial" pitchFamily="34" charset="0"/>
              </a:rPr>
              <a:t>Floor Area of a Typical Household: </a:t>
            </a:r>
            <a:r>
              <a:rPr lang="en-US" altLang="ko-KR" sz="1600" dirty="0">
                <a:solidFill>
                  <a:srgbClr val="64A32F"/>
                </a:solidFill>
                <a:latin typeface="Fira Sans Condensed" panose="020B0503050000020004" pitchFamily="34" charset="0"/>
                <a:cs typeface="Arial" pitchFamily="34" charset="0"/>
              </a:rPr>
              <a:t>75 </a:t>
            </a:r>
            <a:r>
              <a:rPr lang="en-US" sz="1600" dirty="0">
                <a:solidFill>
                  <a:srgbClr val="64A32F"/>
                </a:solidFill>
                <a:latin typeface="Fira Sans Condensed" panose="020B0503050000020004" pitchFamily="34" charset="0"/>
              </a:rPr>
              <a:t>m</a:t>
            </a:r>
            <a:r>
              <a:rPr lang="en-US" sz="1600" baseline="30000" dirty="0">
                <a:solidFill>
                  <a:srgbClr val="64A32F"/>
                </a:solidFill>
                <a:latin typeface="Fira Sans Condensed" panose="020B0503050000020004" pitchFamily="34" charset="0"/>
              </a:rPr>
              <a:t>2</a:t>
            </a:r>
            <a:endParaRPr lang="ko-KR" altLang="en-US" sz="1600" dirty="0">
              <a:solidFill>
                <a:srgbClr val="64A32F"/>
              </a:solidFill>
              <a:latin typeface="Fira Sans Condensed" panose="020B0503050000020004" pitchFamily="34" charset="0"/>
              <a:cs typeface="Arial" pitchFamily="34" charset="0"/>
            </a:endParaRPr>
          </a:p>
        </p:txBody>
      </p:sp>
      <p:sp>
        <p:nvSpPr>
          <p:cNvPr id="21" name="TextBox 20">
            <a:extLst>
              <a:ext uri="{FF2B5EF4-FFF2-40B4-BE49-F238E27FC236}">
                <a16:creationId xmlns:a16="http://schemas.microsoft.com/office/drawing/2014/main" id="{C97EDF54-A8CA-4832-AE17-DC0D119F1EE5}"/>
              </a:ext>
            </a:extLst>
          </p:cNvPr>
          <p:cNvSpPr txBox="1"/>
          <p:nvPr/>
        </p:nvSpPr>
        <p:spPr>
          <a:xfrm>
            <a:off x="153926" y="4739764"/>
            <a:ext cx="3655841" cy="338554"/>
          </a:xfrm>
          <a:prstGeom prst="rect">
            <a:avLst/>
          </a:prstGeom>
          <a:noFill/>
        </p:spPr>
        <p:txBody>
          <a:bodyPr wrap="square" rtlCol="0" anchor="ctr">
            <a:spAutoFit/>
          </a:bodyPr>
          <a:lstStyle/>
          <a:p>
            <a:r>
              <a:rPr lang="en-US" altLang="ko-KR" sz="1600" dirty="0">
                <a:solidFill>
                  <a:schemeClr val="bg1"/>
                </a:solidFill>
                <a:latin typeface="Fira Sans Condensed" panose="020B0503050000020004" pitchFamily="34" charset="0"/>
                <a:cs typeface="Arial" pitchFamily="34" charset="0"/>
              </a:rPr>
              <a:t>Lowest Energy Consumption: </a:t>
            </a:r>
            <a:r>
              <a:rPr lang="en-US" altLang="ko-KR" sz="1600" dirty="0">
                <a:solidFill>
                  <a:srgbClr val="64A32F"/>
                </a:solidFill>
                <a:latin typeface="Fira Sans Condensed" panose="020B0503050000020004" pitchFamily="34" charset="0"/>
                <a:cs typeface="Arial" pitchFamily="34" charset="0"/>
              </a:rPr>
              <a:t>50%</a:t>
            </a:r>
            <a:endParaRPr lang="ko-KR" altLang="en-US" sz="1600" dirty="0">
              <a:solidFill>
                <a:srgbClr val="64A32F"/>
              </a:solidFill>
              <a:latin typeface="Fira Sans Condensed" panose="020B0503050000020004" pitchFamily="34" charset="0"/>
              <a:cs typeface="Arial" pitchFamily="34" charset="0"/>
            </a:endParaRPr>
          </a:p>
        </p:txBody>
      </p:sp>
      <p:sp>
        <p:nvSpPr>
          <p:cNvPr id="22" name="TextBox 21">
            <a:extLst>
              <a:ext uri="{FF2B5EF4-FFF2-40B4-BE49-F238E27FC236}">
                <a16:creationId xmlns:a16="http://schemas.microsoft.com/office/drawing/2014/main" id="{A701A5EB-597D-404B-B6F6-EE765DAEBECD}"/>
              </a:ext>
            </a:extLst>
          </p:cNvPr>
          <p:cNvSpPr txBox="1"/>
          <p:nvPr/>
        </p:nvSpPr>
        <p:spPr>
          <a:xfrm>
            <a:off x="153926" y="5378340"/>
            <a:ext cx="3524250" cy="340093"/>
          </a:xfrm>
          <a:prstGeom prst="rect">
            <a:avLst/>
          </a:prstGeom>
          <a:noFill/>
        </p:spPr>
        <p:txBody>
          <a:bodyPr wrap="square" rtlCol="0" anchor="ctr">
            <a:spAutoFit/>
          </a:bodyPr>
          <a:lstStyle/>
          <a:p>
            <a:r>
              <a:rPr lang="en-US" altLang="ko-KR" sz="1600" dirty="0">
                <a:solidFill>
                  <a:schemeClr val="bg1"/>
                </a:solidFill>
                <a:latin typeface="Fira Sans Condensed" panose="020B0503050000020004" pitchFamily="34" charset="0"/>
                <a:cs typeface="Arial" pitchFamily="34" charset="0"/>
              </a:rPr>
              <a:t>Building Evaluation Index: </a:t>
            </a:r>
            <a:r>
              <a:rPr lang="en-US" altLang="ko-KR" sz="1600" dirty="0">
                <a:solidFill>
                  <a:srgbClr val="64A32F"/>
                </a:solidFill>
                <a:latin typeface="Fira Sans Condensed" panose="020B0503050000020004" pitchFamily="34" charset="0"/>
              </a:rPr>
              <a:t>50%</a:t>
            </a:r>
            <a:r>
              <a:rPr lang="en-US" altLang="ko-KR" sz="1600" dirty="0">
                <a:solidFill>
                  <a:schemeClr val="bg1"/>
                </a:solidFill>
                <a:latin typeface="Fira Sans Condensed" panose="020B0503050000020004" pitchFamily="34" charset="0"/>
              </a:rPr>
              <a:t> &amp; </a:t>
            </a:r>
            <a:r>
              <a:rPr lang="en-US" altLang="ko-KR" sz="1600" dirty="0">
                <a:solidFill>
                  <a:srgbClr val="64A32F"/>
                </a:solidFill>
                <a:latin typeface="Fira Sans Condensed" panose="020B0503050000020004" pitchFamily="34" charset="0"/>
              </a:rPr>
              <a:t>200%</a:t>
            </a:r>
            <a:endParaRPr lang="ko-KR" altLang="en-US" sz="1600" dirty="0">
              <a:solidFill>
                <a:srgbClr val="64A32F"/>
              </a:solidFill>
              <a:latin typeface="Fira Sans Condensed" panose="020B0503050000020004" pitchFamily="34" charset="0"/>
              <a:cs typeface="Arial" pitchFamily="34" charset="0"/>
            </a:endParaRPr>
          </a:p>
        </p:txBody>
      </p:sp>
      <p:sp>
        <p:nvSpPr>
          <p:cNvPr id="23" name="TextBox 22">
            <a:extLst>
              <a:ext uri="{FF2B5EF4-FFF2-40B4-BE49-F238E27FC236}">
                <a16:creationId xmlns:a16="http://schemas.microsoft.com/office/drawing/2014/main" id="{265681E1-96ED-4A0C-B13C-A8FC95687C09}"/>
              </a:ext>
            </a:extLst>
          </p:cNvPr>
          <p:cNvSpPr txBox="1"/>
          <p:nvPr/>
        </p:nvSpPr>
        <p:spPr>
          <a:xfrm>
            <a:off x="153926" y="5950770"/>
            <a:ext cx="3655841" cy="338554"/>
          </a:xfrm>
          <a:prstGeom prst="rect">
            <a:avLst/>
          </a:prstGeom>
          <a:noFill/>
        </p:spPr>
        <p:txBody>
          <a:bodyPr wrap="square" rtlCol="0" anchor="ctr">
            <a:spAutoFit/>
          </a:bodyPr>
          <a:lstStyle/>
          <a:p>
            <a:r>
              <a:rPr lang="en-US" altLang="ko-KR" sz="1600" dirty="0">
                <a:solidFill>
                  <a:schemeClr val="bg1"/>
                </a:solidFill>
                <a:latin typeface="Fira Sans Condensed" panose="020B0503050000020004" pitchFamily="34" charset="0"/>
                <a:cs typeface="Arial" pitchFamily="34" charset="0"/>
              </a:rPr>
              <a:t>Household Evaluation Index: </a:t>
            </a:r>
            <a:r>
              <a:rPr lang="en-US" altLang="ko-KR" sz="1600" dirty="0">
                <a:solidFill>
                  <a:srgbClr val="64A32F"/>
                </a:solidFill>
                <a:latin typeface="Fira Sans Condensed" panose="020B0503050000020004" pitchFamily="34" charset="0"/>
                <a:cs typeface="Arial" pitchFamily="34" charset="0"/>
              </a:rPr>
              <a:t>7 </a:t>
            </a:r>
            <a:r>
              <a:rPr lang="en-US" altLang="ko-KR" sz="1600" dirty="0">
                <a:solidFill>
                  <a:schemeClr val="bg1"/>
                </a:solidFill>
                <a:latin typeface="Fira Sans Condensed" panose="020B0503050000020004" pitchFamily="34" charset="0"/>
                <a:cs typeface="Arial" pitchFamily="34" charset="0"/>
              </a:rPr>
              <a:t>&amp; </a:t>
            </a:r>
            <a:r>
              <a:rPr lang="en-US" altLang="ko-KR" sz="1600" dirty="0">
                <a:solidFill>
                  <a:srgbClr val="64A32F"/>
                </a:solidFill>
                <a:latin typeface="Fira Sans Condensed" panose="020B0503050000020004" pitchFamily="34" charset="0"/>
                <a:cs typeface="Arial" pitchFamily="34" charset="0"/>
              </a:rPr>
              <a:t>12</a:t>
            </a:r>
            <a:endParaRPr lang="ko-KR" altLang="en-US" sz="1600" dirty="0">
              <a:solidFill>
                <a:srgbClr val="64A32F"/>
              </a:solidFill>
              <a:latin typeface="Fira Sans Condensed" panose="020B0503050000020004" pitchFamily="34" charset="0"/>
              <a:cs typeface="Arial" pitchFamily="34" charset="0"/>
            </a:endParaRPr>
          </a:p>
        </p:txBody>
      </p:sp>
      <p:sp>
        <p:nvSpPr>
          <p:cNvPr id="2" name="Rectangle 1">
            <a:extLst>
              <a:ext uri="{FF2B5EF4-FFF2-40B4-BE49-F238E27FC236}">
                <a16:creationId xmlns:a16="http://schemas.microsoft.com/office/drawing/2014/main" id="{A3E936FC-47A2-46A8-90B4-B1D84361CAEC}"/>
              </a:ext>
            </a:extLst>
          </p:cNvPr>
          <p:cNvSpPr/>
          <p:nvPr/>
        </p:nvSpPr>
        <p:spPr>
          <a:xfrm>
            <a:off x="7122160" y="1372942"/>
            <a:ext cx="2042160" cy="2593375"/>
          </a:xfrm>
          <a:prstGeom prst="rect">
            <a:avLst/>
          </a:prstGeom>
          <a:noFill/>
          <a:ln w="349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Connector: Elbow 8">
            <a:extLst>
              <a:ext uri="{FF2B5EF4-FFF2-40B4-BE49-F238E27FC236}">
                <a16:creationId xmlns:a16="http://schemas.microsoft.com/office/drawing/2014/main" id="{991EFC8A-2173-4CE8-AFA6-9ECB0711BD1E}"/>
              </a:ext>
            </a:extLst>
          </p:cNvPr>
          <p:cNvCxnSpPr>
            <a:cxnSpLocks/>
          </p:cNvCxnSpPr>
          <p:nvPr/>
        </p:nvCxnSpPr>
        <p:spPr>
          <a:xfrm rot="10800000" flipV="1">
            <a:off x="3631962" y="3428999"/>
            <a:ext cx="3490201" cy="1580201"/>
          </a:xfrm>
          <a:prstGeom prst="bentConnector3">
            <a:avLst>
              <a:gd name="adj1" fmla="val 50000"/>
            </a:avLst>
          </a:prstGeom>
          <a:ln w="38100">
            <a:solidFill>
              <a:schemeClr val="accent1"/>
            </a:solidFill>
            <a:tailEnd type="triangle"/>
          </a:ln>
        </p:spPr>
        <p:style>
          <a:lnRef idx="3">
            <a:schemeClr val="accent1"/>
          </a:lnRef>
          <a:fillRef idx="0">
            <a:schemeClr val="accent1"/>
          </a:fillRef>
          <a:effectRef idx="2">
            <a:schemeClr val="accent1"/>
          </a:effectRef>
          <a:fontRef idx="minor">
            <a:schemeClr val="tx1"/>
          </a:fontRef>
        </p:style>
      </p:cxnSp>
      <p:sp>
        <p:nvSpPr>
          <p:cNvPr id="24" name="Rectangle 23">
            <a:extLst>
              <a:ext uri="{FF2B5EF4-FFF2-40B4-BE49-F238E27FC236}">
                <a16:creationId xmlns:a16="http://schemas.microsoft.com/office/drawing/2014/main" id="{EE53CAEF-75B5-45C1-9C0E-209F3E21C65D}"/>
              </a:ext>
            </a:extLst>
          </p:cNvPr>
          <p:cNvSpPr/>
          <p:nvPr/>
        </p:nvSpPr>
        <p:spPr>
          <a:xfrm>
            <a:off x="153926" y="3627763"/>
            <a:ext cx="3478035" cy="2762877"/>
          </a:xfrm>
          <a:prstGeom prst="rect">
            <a:avLst/>
          </a:prstGeom>
          <a:solidFill>
            <a:schemeClr val="accent1">
              <a:lumMod val="60000"/>
              <a:lumOff val="40000"/>
              <a:alpha val="37000"/>
            </a:schemeClr>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A8644785-17A8-4A0E-B385-731F302E4B12}"/>
              </a:ext>
            </a:extLst>
          </p:cNvPr>
          <p:cNvSpPr/>
          <p:nvPr/>
        </p:nvSpPr>
        <p:spPr>
          <a:xfrm>
            <a:off x="9418410" y="1413000"/>
            <a:ext cx="1920831" cy="2513258"/>
          </a:xfrm>
          <a:prstGeom prst="rect">
            <a:avLst/>
          </a:prstGeom>
          <a:noFill/>
          <a:ln w="31750">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Arrow Connector 4">
            <a:extLst>
              <a:ext uri="{FF2B5EF4-FFF2-40B4-BE49-F238E27FC236}">
                <a16:creationId xmlns:a16="http://schemas.microsoft.com/office/drawing/2014/main" id="{8E83C8D2-7FB3-4B4E-A14F-B521C547659E}"/>
              </a:ext>
            </a:extLst>
          </p:cNvPr>
          <p:cNvCxnSpPr>
            <a:cxnSpLocks/>
          </p:cNvCxnSpPr>
          <p:nvPr/>
        </p:nvCxnSpPr>
        <p:spPr>
          <a:xfrm flipH="1">
            <a:off x="8349180" y="3966317"/>
            <a:ext cx="1781917" cy="1404774"/>
          </a:xfrm>
          <a:prstGeom prst="straightConnector1">
            <a:avLst/>
          </a:prstGeom>
          <a:ln w="38100">
            <a:solidFill>
              <a:schemeClr val="tx2">
                <a:lumMod val="75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70798266-264D-4995-9D63-BDAE68AB1A7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86047" y="5438791"/>
            <a:ext cx="9611920" cy="1419209"/>
          </a:xfrm>
          <a:prstGeom prst="rect">
            <a:avLst/>
          </a:prstGeom>
        </p:spPr>
      </p:pic>
      <p:sp>
        <p:nvSpPr>
          <p:cNvPr id="26" name="Rectangle 25">
            <a:extLst>
              <a:ext uri="{FF2B5EF4-FFF2-40B4-BE49-F238E27FC236}">
                <a16:creationId xmlns:a16="http://schemas.microsoft.com/office/drawing/2014/main" id="{B05CF044-5319-4358-8D8D-564D1573D216}"/>
              </a:ext>
            </a:extLst>
          </p:cNvPr>
          <p:cNvSpPr/>
          <p:nvPr/>
        </p:nvSpPr>
        <p:spPr>
          <a:xfrm>
            <a:off x="3886047" y="5438791"/>
            <a:ext cx="8996833" cy="1419209"/>
          </a:xfrm>
          <a:prstGeom prst="rect">
            <a:avLst/>
          </a:prstGeom>
          <a:solidFill>
            <a:srgbClr val="FFFF00">
              <a:alpha val="0"/>
            </a:srgbClr>
          </a:solidFill>
          <a:ln w="38100">
            <a:solidFill>
              <a:schemeClr val="tx2">
                <a:lumMod val="75000"/>
                <a:alpha val="8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Box 24">
            <a:extLst>
              <a:ext uri="{FF2B5EF4-FFF2-40B4-BE49-F238E27FC236}">
                <a16:creationId xmlns:a16="http://schemas.microsoft.com/office/drawing/2014/main" id="{40B6C6A2-388C-0447-999F-2D14AD738A1D}"/>
              </a:ext>
            </a:extLst>
          </p:cNvPr>
          <p:cNvSpPr txBox="1"/>
          <p:nvPr/>
        </p:nvSpPr>
        <p:spPr>
          <a:xfrm>
            <a:off x="285516" y="2280577"/>
            <a:ext cx="2816831" cy="369332"/>
          </a:xfrm>
          <a:prstGeom prst="rect">
            <a:avLst/>
          </a:prstGeom>
          <a:noFill/>
        </p:spPr>
        <p:txBody>
          <a:bodyPr wrap="square" rtlCol="0" anchor="ctr">
            <a:spAutoFit/>
          </a:bodyPr>
          <a:lstStyle/>
          <a:p>
            <a:r>
              <a:rPr lang="el-GR" altLang="ko-KR" b="1" dirty="0">
                <a:solidFill>
                  <a:schemeClr val="bg1"/>
                </a:solidFill>
                <a:latin typeface="Fira Sans Condensed" panose="020B0503050000020004" pitchFamily="34" charset="0"/>
                <a:cs typeface="Arial" pitchFamily="34" charset="0"/>
              </a:rPr>
              <a:t>ΔΕΔΟΜΕΝΑ ΕΙΣΟΔΟΥ</a:t>
            </a:r>
            <a:endParaRPr lang="ko-KR" altLang="en-US" b="1" dirty="0">
              <a:solidFill>
                <a:schemeClr val="bg1"/>
              </a:solidFill>
              <a:latin typeface="Fira Sans Condensed" panose="020B0503050000020004" pitchFamily="34" charset="0"/>
              <a:cs typeface="Arial" pitchFamily="34" charset="0"/>
            </a:endParaRPr>
          </a:p>
        </p:txBody>
      </p:sp>
    </p:spTree>
    <p:extLst>
      <p:ext uri="{BB962C8B-B14F-4D97-AF65-F5344CB8AC3E}">
        <p14:creationId xmlns:p14="http://schemas.microsoft.com/office/powerpoint/2010/main" val="3693792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grpId="0" nodeType="afterEffect">
                                  <p:stCondLst>
                                    <p:cond delay="0"/>
                                  </p:stCondLst>
                                  <p:childTnLst>
                                    <p:animRot by="120000">
                                      <p:cBhvr>
                                        <p:cTn id="6" dur="100" fill="hold">
                                          <p:stCondLst>
                                            <p:cond delay="0"/>
                                          </p:stCondLst>
                                        </p:cTn>
                                        <p:tgtEl>
                                          <p:spTgt spid="58"/>
                                        </p:tgtEl>
                                        <p:attrNameLst>
                                          <p:attrName>r</p:attrName>
                                        </p:attrNameLst>
                                      </p:cBhvr>
                                    </p:animRot>
                                    <p:animRot by="-240000">
                                      <p:cBhvr>
                                        <p:cTn id="7" dur="200" fill="hold">
                                          <p:stCondLst>
                                            <p:cond delay="200"/>
                                          </p:stCondLst>
                                        </p:cTn>
                                        <p:tgtEl>
                                          <p:spTgt spid="58"/>
                                        </p:tgtEl>
                                        <p:attrNameLst>
                                          <p:attrName>r</p:attrName>
                                        </p:attrNameLst>
                                      </p:cBhvr>
                                    </p:animRot>
                                    <p:animRot by="240000">
                                      <p:cBhvr>
                                        <p:cTn id="8" dur="200" fill="hold">
                                          <p:stCondLst>
                                            <p:cond delay="400"/>
                                          </p:stCondLst>
                                        </p:cTn>
                                        <p:tgtEl>
                                          <p:spTgt spid="58"/>
                                        </p:tgtEl>
                                        <p:attrNameLst>
                                          <p:attrName>r</p:attrName>
                                        </p:attrNameLst>
                                      </p:cBhvr>
                                    </p:animRot>
                                    <p:animRot by="-240000">
                                      <p:cBhvr>
                                        <p:cTn id="9" dur="200" fill="hold">
                                          <p:stCondLst>
                                            <p:cond delay="600"/>
                                          </p:stCondLst>
                                        </p:cTn>
                                        <p:tgtEl>
                                          <p:spTgt spid="58"/>
                                        </p:tgtEl>
                                        <p:attrNameLst>
                                          <p:attrName>r</p:attrName>
                                        </p:attrNameLst>
                                      </p:cBhvr>
                                    </p:animRot>
                                    <p:animRot by="120000">
                                      <p:cBhvr>
                                        <p:cTn id="10" dur="200" fill="hold">
                                          <p:stCondLst>
                                            <p:cond delay="800"/>
                                          </p:stCondLst>
                                        </p:cTn>
                                        <p:tgtEl>
                                          <p:spTgt spid="58"/>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56"/>
                                        </p:tgtEl>
                                        <p:attrNameLst>
                                          <p:attrName>r</p:attrName>
                                        </p:attrNameLst>
                                      </p:cBhvr>
                                    </p:animRot>
                                    <p:animRot by="-240000">
                                      <p:cBhvr>
                                        <p:cTn id="13" dur="200" fill="hold">
                                          <p:stCondLst>
                                            <p:cond delay="200"/>
                                          </p:stCondLst>
                                        </p:cTn>
                                        <p:tgtEl>
                                          <p:spTgt spid="56"/>
                                        </p:tgtEl>
                                        <p:attrNameLst>
                                          <p:attrName>r</p:attrName>
                                        </p:attrNameLst>
                                      </p:cBhvr>
                                    </p:animRot>
                                    <p:animRot by="240000">
                                      <p:cBhvr>
                                        <p:cTn id="14" dur="200" fill="hold">
                                          <p:stCondLst>
                                            <p:cond delay="400"/>
                                          </p:stCondLst>
                                        </p:cTn>
                                        <p:tgtEl>
                                          <p:spTgt spid="56"/>
                                        </p:tgtEl>
                                        <p:attrNameLst>
                                          <p:attrName>r</p:attrName>
                                        </p:attrNameLst>
                                      </p:cBhvr>
                                    </p:animRot>
                                    <p:animRot by="-240000">
                                      <p:cBhvr>
                                        <p:cTn id="15" dur="200" fill="hold">
                                          <p:stCondLst>
                                            <p:cond delay="600"/>
                                          </p:stCondLst>
                                        </p:cTn>
                                        <p:tgtEl>
                                          <p:spTgt spid="56"/>
                                        </p:tgtEl>
                                        <p:attrNameLst>
                                          <p:attrName>r</p:attrName>
                                        </p:attrNameLst>
                                      </p:cBhvr>
                                    </p:animRot>
                                    <p:animRot by="120000">
                                      <p:cBhvr>
                                        <p:cTn id="16" dur="200" fill="hold">
                                          <p:stCondLst>
                                            <p:cond delay="800"/>
                                          </p:stCondLst>
                                        </p:cTn>
                                        <p:tgtEl>
                                          <p:spTgt spid="56"/>
                                        </p:tgtEl>
                                        <p:attrNameLst>
                                          <p:attrName>r</p:attrName>
                                        </p:attrNameLst>
                                      </p:cBhvr>
                                    </p:animRo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randombar(horizontal)">
                                      <p:cBhvr>
                                        <p:cTn id="20" dur="500"/>
                                        <p:tgtEl>
                                          <p:spTgt spid="17"/>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randombar(horizontal)">
                                      <p:cBhvr>
                                        <p:cTn id="24" dur="500"/>
                                        <p:tgtEl>
                                          <p:spTgt spid="18"/>
                                        </p:tgtEl>
                                      </p:cBhvr>
                                    </p:animEffect>
                                  </p:childTnLst>
                                </p:cTn>
                              </p:par>
                            </p:childTnLst>
                          </p:cTn>
                        </p:par>
                        <p:par>
                          <p:cTn id="25" fill="hold">
                            <p:stCondLst>
                              <p:cond delay="2000"/>
                            </p:stCondLst>
                            <p:childTnLst>
                              <p:par>
                                <p:cTn id="26" presetID="14" presetClass="entr" presetSubtype="10"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randombar(horizontal)">
                                      <p:cBhvr>
                                        <p:cTn id="28" dur="500"/>
                                        <p:tgtEl>
                                          <p:spTgt spid="21"/>
                                        </p:tgtEl>
                                      </p:cBhvr>
                                    </p:animEffect>
                                  </p:childTnLst>
                                </p:cTn>
                              </p:par>
                            </p:childTnLst>
                          </p:cTn>
                        </p:par>
                        <p:par>
                          <p:cTn id="29" fill="hold">
                            <p:stCondLst>
                              <p:cond delay="2500"/>
                            </p:stCondLst>
                            <p:childTnLst>
                              <p:par>
                                <p:cTn id="30" presetID="14" presetClass="entr" presetSubtype="10" fill="hold" grpId="0" nodeType="after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randombar(horizontal)">
                                      <p:cBhvr>
                                        <p:cTn id="32" dur="500"/>
                                        <p:tgtEl>
                                          <p:spTgt spid="22"/>
                                        </p:tgtEl>
                                      </p:cBhvr>
                                    </p:animEffect>
                                  </p:childTnLst>
                                </p:cTn>
                              </p:par>
                            </p:childTnLst>
                          </p:cTn>
                        </p:par>
                        <p:par>
                          <p:cTn id="33" fill="hold">
                            <p:stCondLst>
                              <p:cond delay="3000"/>
                            </p:stCondLst>
                            <p:childTnLst>
                              <p:par>
                                <p:cTn id="34" presetID="14" presetClass="entr" presetSubtype="10" fill="hold" grpId="0" nodeType="afterEffect">
                                  <p:stCondLst>
                                    <p:cond delay="0"/>
                                  </p:stCondLst>
                                  <p:childTnLst>
                                    <p:set>
                                      <p:cBhvr>
                                        <p:cTn id="35" dur="1" fill="hold">
                                          <p:stCondLst>
                                            <p:cond delay="0"/>
                                          </p:stCondLst>
                                        </p:cTn>
                                        <p:tgtEl>
                                          <p:spTgt spid="23"/>
                                        </p:tgtEl>
                                        <p:attrNameLst>
                                          <p:attrName>style.visibility</p:attrName>
                                        </p:attrNameLst>
                                      </p:cBhvr>
                                      <p:to>
                                        <p:strVal val="visible"/>
                                      </p:to>
                                    </p:set>
                                    <p:animEffect transition="in" filter="randombar(horizontal)">
                                      <p:cBhvr>
                                        <p:cTn id="36" dur="500"/>
                                        <p:tgtEl>
                                          <p:spTgt spid="2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
                                        </p:tgtEl>
                                        <p:attrNameLst>
                                          <p:attrName>style.visibility</p:attrName>
                                        </p:attrNameLst>
                                      </p:cBhvr>
                                      <p:to>
                                        <p:strVal val="visible"/>
                                      </p:to>
                                    </p:set>
                                    <p:animEffect transition="in" filter="fade">
                                      <p:cBhvr>
                                        <p:cTn id="41" dur="500"/>
                                        <p:tgtEl>
                                          <p:spTgt spid="2"/>
                                        </p:tgtEl>
                                      </p:cBhvr>
                                    </p:animEffect>
                                  </p:childTnLst>
                                </p:cTn>
                              </p:par>
                            </p:childTnLst>
                          </p:cTn>
                        </p:par>
                        <p:par>
                          <p:cTn id="42" fill="hold">
                            <p:stCondLst>
                              <p:cond delay="500"/>
                            </p:stCondLst>
                            <p:childTnLst>
                              <p:par>
                                <p:cTn id="43" presetID="22" presetClass="entr" presetSubtype="2"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right)">
                                      <p:cBhvr>
                                        <p:cTn id="45" dur="500"/>
                                        <p:tgtEl>
                                          <p:spTgt spid="9"/>
                                        </p:tgtEl>
                                      </p:cBhvr>
                                    </p:animEffect>
                                  </p:childTnLst>
                                </p:cTn>
                              </p:par>
                            </p:childTnLst>
                          </p:cTn>
                        </p:par>
                        <p:par>
                          <p:cTn id="46" fill="hold">
                            <p:stCondLst>
                              <p:cond delay="1000"/>
                            </p:stCondLst>
                            <p:childTnLst>
                              <p:par>
                                <p:cTn id="47" presetID="10" presetClass="entr" presetSubtype="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500"/>
                                        <p:tgtEl>
                                          <p:spTgt spid="24"/>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3"/>
                                        </p:tgtEl>
                                        <p:attrNameLst>
                                          <p:attrName>style.visibility</p:attrName>
                                        </p:attrNameLst>
                                      </p:cBhvr>
                                      <p:to>
                                        <p:strVal val="visible"/>
                                      </p:to>
                                    </p:set>
                                    <p:anim calcmode="lin" valueType="num">
                                      <p:cBhvr>
                                        <p:cTn id="54" dur="500" fill="hold"/>
                                        <p:tgtEl>
                                          <p:spTgt spid="3"/>
                                        </p:tgtEl>
                                        <p:attrNameLst>
                                          <p:attrName>ppt_w</p:attrName>
                                        </p:attrNameLst>
                                      </p:cBhvr>
                                      <p:tavLst>
                                        <p:tav tm="0">
                                          <p:val>
                                            <p:fltVal val="0"/>
                                          </p:val>
                                        </p:tav>
                                        <p:tav tm="100000">
                                          <p:val>
                                            <p:strVal val="#ppt_w"/>
                                          </p:val>
                                        </p:tav>
                                      </p:tavLst>
                                    </p:anim>
                                    <p:anim calcmode="lin" valueType="num">
                                      <p:cBhvr>
                                        <p:cTn id="55" dur="500" fill="hold"/>
                                        <p:tgtEl>
                                          <p:spTgt spid="3"/>
                                        </p:tgtEl>
                                        <p:attrNameLst>
                                          <p:attrName>ppt_h</p:attrName>
                                        </p:attrNameLst>
                                      </p:cBhvr>
                                      <p:tavLst>
                                        <p:tav tm="0">
                                          <p:val>
                                            <p:fltVal val="0"/>
                                          </p:val>
                                        </p:tav>
                                        <p:tav tm="100000">
                                          <p:val>
                                            <p:strVal val="#ppt_h"/>
                                          </p:val>
                                        </p:tav>
                                      </p:tavLst>
                                    </p:anim>
                                    <p:animEffect transition="in" filter="fade">
                                      <p:cBhvr>
                                        <p:cTn id="56" dur="500"/>
                                        <p:tgtEl>
                                          <p:spTgt spid="3"/>
                                        </p:tgtEl>
                                      </p:cBhvr>
                                    </p:animEffect>
                                  </p:childTnLst>
                                </p:cTn>
                              </p:par>
                            </p:childTnLst>
                          </p:cTn>
                        </p:par>
                        <p:par>
                          <p:cTn id="57" fill="hold">
                            <p:stCondLst>
                              <p:cond delay="500"/>
                            </p:stCondLst>
                            <p:childTnLst>
                              <p:par>
                                <p:cTn id="58" presetID="22" presetClass="entr" presetSubtype="2" fill="hold" nodeType="afterEffect">
                                  <p:stCondLst>
                                    <p:cond delay="0"/>
                                  </p:stCondLst>
                                  <p:childTnLst>
                                    <p:set>
                                      <p:cBhvr>
                                        <p:cTn id="59" dur="1" fill="hold">
                                          <p:stCondLst>
                                            <p:cond delay="0"/>
                                          </p:stCondLst>
                                        </p:cTn>
                                        <p:tgtEl>
                                          <p:spTgt spid="5"/>
                                        </p:tgtEl>
                                        <p:attrNameLst>
                                          <p:attrName>style.visibility</p:attrName>
                                        </p:attrNameLst>
                                      </p:cBhvr>
                                      <p:to>
                                        <p:strVal val="visible"/>
                                      </p:to>
                                    </p:set>
                                    <p:animEffect transition="in" filter="wipe(right)">
                                      <p:cBhvr>
                                        <p:cTn id="60" dur="500"/>
                                        <p:tgtEl>
                                          <p:spTgt spid="5"/>
                                        </p:tgtEl>
                                      </p:cBhvr>
                                    </p:animEffect>
                                  </p:childTnLst>
                                </p:cTn>
                              </p:par>
                              <p:par>
                                <p:cTn id="61" presetID="2" presetClass="entr" presetSubtype="4" fill="hold" nodeType="with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additive="base">
                                        <p:cTn id="63" dur="500" fill="hold"/>
                                        <p:tgtEl>
                                          <p:spTgt spid="14"/>
                                        </p:tgtEl>
                                        <p:attrNameLst>
                                          <p:attrName>ppt_x</p:attrName>
                                        </p:attrNameLst>
                                      </p:cBhvr>
                                      <p:tavLst>
                                        <p:tav tm="0">
                                          <p:val>
                                            <p:strVal val="#ppt_x"/>
                                          </p:val>
                                        </p:tav>
                                        <p:tav tm="100000">
                                          <p:val>
                                            <p:strVal val="#ppt_x"/>
                                          </p:val>
                                        </p:tav>
                                      </p:tavLst>
                                    </p:anim>
                                    <p:anim calcmode="lin" valueType="num">
                                      <p:cBhvr additive="base">
                                        <p:cTn id="64" dur="500" fill="hold"/>
                                        <p:tgtEl>
                                          <p:spTgt spid="14"/>
                                        </p:tgtEl>
                                        <p:attrNameLst>
                                          <p:attrName>ppt_y</p:attrName>
                                        </p:attrNameLst>
                                      </p:cBhvr>
                                      <p:tavLst>
                                        <p:tav tm="0">
                                          <p:val>
                                            <p:strVal val="1+#ppt_h/2"/>
                                          </p:val>
                                        </p:tav>
                                        <p:tav tm="100000">
                                          <p:val>
                                            <p:strVal val="#ppt_y"/>
                                          </p:val>
                                        </p:tav>
                                      </p:tavLst>
                                    </p:anim>
                                  </p:childTnLst>
                                </p:cTn>
                              </p:par>
                              <p:par>
                                <p:cTn id="65" presetID="16" presetClass="entr" presetSubtype="21"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Effect transition="in" filter="barn(inVertical)">
                                      <p:cBhvr>
                                        <p:cTn id="6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P spid="17" grpId="0"/>
      <p:bldP spid="18" grpId="0"/>
      <p:bldP spid="21" grpId="0"/>
      <p:bldP spid="22" grpId="0"/>
      <p:bldP spid="23" grpId="0"/>
      <p:bldP spid="2" grpId="0" animBg="1"/>
      <p:bldP spid="24" grpId="0" animBg="1"/>
      <p:bldP spid="3" grpId="0" animBg="1"/>
      <p:bldP spid="2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a:extLst>
              <a:ext uri="{FF2B5EF4-FFF2-40B4-BE49-F238E27FC236}">
                <a16:creationId xmlns:a16="http://schemas.microsoft.com/office/drawing/2014/main" id="{10C43095-1179-4B18-81B8-64C1D0F864BC}"/>
              </a:ext>
            </a:extLst>
          </p:cNvPr>
          <p:cNvSpPr/>
          <p:nvPr/>
        </p:nvSpPr>
        <p:spPr>
          <a:xfrm rot="5400000">
            <a:off x="-43385" y="33337"/>
            <a:ext cx="6858000" cy="6791326"/>
          </a:xfrm>
          <a:prstGeom prst="flowChartManualInpu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pic>
        <p:nvPicPr>
          <p:cNvPr id="10" name="Picture 9">
            <a:extLst>
              <a:ext uri="{FF2B5EF4-FFF2-40B4-BE49-F238E27FC236}">
                <a16:creationId xmlns:a16="http://schemas.microsoft.com/office/drawing/2014/main" id="{880E2B02-65C4-4715-B789-DB45E5BB0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051" y="228600"/>
            <a:ext cx="8229749" cy="6629400"/>
          </a:xfrm>
          <a:prstGeom prst="rect">
            <a:avLst/>
          </a:prstGeom>
        </p:spPr>
      </p:pic>
      <p:pic>
        <p:nvPicPr>
          <p:cNvPr id="3" name="Picture 2">
            <a:extLst>
              <a:ext uri="{FF2B5EF4-FFF2-40B4-BE49-F238E27FC236}">
                <a16:creationId xmlns:a16="http://schemas.microsoft.com/office/drawing/2014/main" id="{D36A3556-7DD6-422C-96F5-0DA4863DB5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7952" y="535880"/>
            <a:ext cx="7650479" cy="4196853"/>
          </a:xfrm>
          <a:prstGeom prst="rect">
            <a:avLst/>
          </a:prstGeom>
        </p:spPr>
      </p:pic>
      <p:sp>
        <p:nvSpPr>
          <p:cNvPr id="2" name="TextBox 1">
            <a:extLst>
              <a:ext uri="{FF2B5EF4-FFF2-40B4-BE49-F238E27FC236}">
                <a16:creationId xmlns:a16="http://schemas.microsoft.com/office/drawing/2014/main" id="{F94852D0-9E2C-4111-A0E3-0DE0C8464526}"/>
              </a:ext>
            </a:extLst>
          </p:cNvPr>
          <p:cNvSpPr txBox="1"/>
          <p:nvPr/>
        </p:nvSpPr>
        <p:spPr>
          <a:xfrm>
            <a:off x="210851" y="535880"/>
            <a:ext cx="3524250" cy="1415772"/>
          </a:xfrm>
          <a:prstGeom prst="rect">
            <a:avLst/>
          </a:prstGeom>
          <a:noFill/>
        </p:spPr>
        <p:txBody>
          <a:bodyPr wrap="square" rtlCol="0">
            <a:spAutoFit/>
          </a:bodyPr>
          <a:lstStyle/>
          <a:p>
            <a:r>
              <a:rPr lang="el-GR" sz="2400" b="1" dirty="0">
                <a:solidFill>
                  <a:schemeClr val="bg1"/>
                </a:solidFill>
                <a:latin typeface="Fira Sans Condensed" panose="020B0503050000020004" pitchFamily="34" charset="0"/>
              </a:rPr>
              <a:t>ΚΑΤΑΝΟΜΗ </a:t>
            </a:r>
            <a:br>
              <a:rPr lang="el-GR" sz="2400" b="1" dirty="0">
                <a:solidFill>
                  <a:schemeClr val="bg1"/>
                </a:solidFill>
                <a:latin typeface="Fira Sans Condensed" panose="020B0503050000020004" pitchFamily="34" charset="0"/>
              </a:rPr>
            </a:br>
            <a:r>
              <a:rPr lang="el-GR" sz="2400" b="1" dirty="0">
                <a:solidFill>
                  <a:srgbClr val="C00000"/>
                </a:solidFill>
                <a:latin typeface="Fira Sans Condensed" panose="020B0503050000020004" pitchFamily="34" charset="0"/>
              </a:rPr>
              <a:t>ΕΝΕΡΓΕΙΑΚΗΣ ΦΤΩΧΕΙΑΣ </a:t>
            </a:r>
            <a:br>
              <a:rPr lang="el-GR" sz="2400" b="1" dirty="0">
                <a:solidFill>
                  <a:srgbClr val="C00000"/>
                </a:solidFill>
                <a:latin typeface="Fira Sans Condensed" panose="020B0503050000020004" pitchFamily="34" charset="0"/>
              </a:rPr>
            </a:br>
            <a:r>
              <a:rPr lang="el-GR" sz="2400" b="1" dirty="0">
                <a:solidFill>
                  <a:schemeClr val="bg1"/>
                </a:solidFill>
                <a:latin typeface="Fira Sans Condensed" panose="020B0503050000020004" pitchFamily="34" charset="0"/>
              </a:rPr>
              <a:t>ΣΕ ΕΘΝΙΚΟ ΕΠΙΠΕΔΟ</a:t>
            </a:r>
          </a:p>
          <a:p>
            <a:r>
              <a:rPr lang="el-GR" sz="1400" b="1" dirty="0">
                <a:solidFill>
                  <a:schemeClr val="bg2">
                    <a:lumMod val="50000"/>
                  </a:schemeClr>
                </a:solidFill>
                <a:latin typeface="Fira Sans Condensed" panose="020B0503050000020004" pitchFamily="34" charset="0"/>
              </a:rPr>
              <a:t>( 1</a:t>
            </a:r>
            <a:r>
              <a:rPr lang="el-GR" sz="1400" b="1" baseline="30000" dirty="0">
                <a:solidFill>
                  <a:schemeClr val="bg2">
                    <a:lumMod val="50000"/>
                  </a:schemeClr>
                </a:solidFill>
                <a:latin typeface="Fira Sans Condensed" panose="020B0503050000020004" pitchFamily="34" charset="0"/>
              </a:rPr>
              <a:t>ο</a:t>
            </a:r>
            <a:r>
              <a:rPr lang="el-GR" sz="1400" b="1" dirty="0">
                <a:solidFill>
                  <a:schemeClr val="bg2">
                    <a:lumMod val="50000"/>
                  </a:schemeClr>
                </a:solidFill>
                <a:latin typeface="Fira Sans Condensed" panose="020B0503050000020004" pitchFamily="34" charset="0"/>
              </a:rPr>
              <a:t> γράφημα )</a:t>
            </a:r>
            <a:endParaRPr lang="en-US" sz="1400" b="1" dirty="0">
              <a:solidFill>
                <a:schemeClr val="bg2">
                  <a:lumMod val="50000"/>
                </a:schemeClr>
              </a:solidFill>
              <a:latin typeface="Fira Sans Condensed" panose="020B0503050000020004" pitchFamily="34" charset="0"/>
            </a:endParaRPr>
          </a:p>
        </p:txBody>
      </p:sp>
      <p:sp>
        <p:nvSpPr>
          <p:cNvPr id="4" name="TextBox 3">
            <a:extLst>
              <a:ext uri="{FF2B5EF4-FFF2-40B4-BE49-F238E27FC236}">
                <a16:creationId xmlns:a16="http://schemas.microsoft.com/office/drawing/2014/main" id="{4F0D73FD-87B0-418D-A327-7469961CC7B4}"/>
              </a:ext>
            </a:extLst>
          </p:cNvPr>
          <p:cNvSpPr txBox="1"/>
          <p:nvPr/>
        </p:nvSpPr>
        <p:spPr>
          <a:xfrm>
            <a:off x="210851" y="2779904"/>
            <a:ext cx="3524250" cy="2708434"/>
          </a:xfrm>
          <a:prstGeom prst="rect">
            <a:avLst/>
          </a:prstGeom>
          <a:noFill/>
        </p:spPr>
        <p:txBody>
          <a:bodyPr wrap="square" rtlCol="0">
            <a:spAutoFit/>
          </a:bodyPr>
          <a:lstStyle/>
          <a:p>
            <a:r>
              <a:rPr lang="el-GR" sz="2400" b="1" dirty="0">
                <a:solidFill>
                  <a:schemeClr val="bg1"/>
                </a:solidFill>
                <a:latin typeface="Fira Sans Condensed" panose="020B0503050000020004" pitchFamily="34" charset="0"/>
              </a:rPr>
              <a:t>ΚΑΤΑΝΟΜΗ </a:t>
            </a:r>
            <a:br>
              <a:rPr lang="el-GR" sz="2400" b="1" dirty="0">
                <a:solidFill>
                  <a:schemeClr val="bg1"/>
                </a:solidFill>
                <a:latin typeface="Fira Sans Condensed" panose="020B0503050000020004" pitchFamily="34" charset="0"/>
              </a:rPr>
            </a:br>
            <a:r>
              <a:rPr lang="el-GR" sz="2400" b="1" dirty="0">
                <a:solidFill>
                  <a:srgbClr val="C00000"/>
                </a:solidFill>
                <a:latin typeface="Fira Sans Condensed" panose="020B0503050000020004" pitchFamily="34" charset="0"/>
              </a:rPr>
              <a:t>ΕΝΕΡΓΕΙΑΚΗΣ ΦΤΩΧΕΙΑΣ </a:t>
            </a:r>
            <a:r>
              <a:rPr lang="el-GR" sz="2400" b="1" dirty="0">
                <a:solidFill>
                  <a:schemeClr val="bg1"/>
                </a:solidFill>
                <a:latin typeface="Fira Sans Condensed" panose="020B0503050000020004" pitchFamily="34" charset="0"/>
              </a:rPr>
              <a:t>ΣΤΟΥΣ ΠΡΩΤΟΥΣ 5 (ΠΕΝΤΕ)</a:t>
            </a:r>
            <a:br>
              <a:rPr lang="el-GR" sz="2400" b="1" dirty="0">
                <a:solidFill>
                  <a:schemeClr val="bg1"/>
                </a:solidFill>
                <a:latin typeface="Fira Sans Condensed" panose="020B0503050000020004" pitchFamily="34" charset="0"/>
              </a:rPr>
            </a:br>
            <a:r>
              <a:rPr lang="el-GR" sz="2400" b="1" dirty="0">
                <a:solidFill>
                  <a:schemeClr val="bg1"/>
                </a:solidFill>
                <a:latin typeface="Fira Sans Condensed" panose="020B0503050000020004" pitchFamily="34" charset="0"/>
              </a:rPr>
              <a:t>ΔΗΜΟΥΣ ΒΑΣΕΙ </a:t>
            </a:r>
            <a:r>
              <a:rPr lang="en-US" sz="2400" b="1" dirty="0">
                <a:solidFill>
                  <a:schemeClr val="bg1"/>
                </a:solidFill>
                <a:latin typeface="Fira Sans Condensed" panose="020B0503050000020004" pitchFamily="34" charset="0"/>
              </a:rPr>
              <a:t>A</a:t>
            </a:r>
            <a:r>
              <a:rPr lang="el-GR" sz="2400" b="1" dirty="0">
                <a:solidFill>
                  <a:schemeClr val="bg1"/>
                </a:solidFill>
                <a:latin typeface="Fira Sans Condensed" panose="020B0503050000020004" pitchFamily="34" charset="0"/>
              </a:rPr>
              <a:t>ΡΙΘΜΟΥ ΠΕΛΑΤΩΝ</a:t>
            </a:r>
          </a:p>
          <a:p>
            <a:r>
              <a:rPr lang="el-GR" sz="1400" b="1" dirty="0">
                <a:solidFill>
                  <a:schemeClr val="bg2">
                    <a:lumMod val="50000"/>
                  </a:schemeClr>
                </a:solidFill>
                <a:latin typeface="Fira Sans Condensed" panose="020B0503050000020004" pitchFamily="34" charset="0"/>
              </a:rPr>
              <a:t>( 2</a:t>
            </a:r>
            <a:r>
              <a:rPr lang="el-GR" sz="1400" b="1" baseline="30000" dirty="0">
                <a:solidFill>
                  <a:schemeClr val="bg2">
                    <a:lumMod val="50000"/>
                  </a:schemeClr>
                </a:solidFill>
                <a:latin typeface="Fira Sans Condensed" panose="020B0503050000020004" pitchFamily="34" charset="0"/>
              </a:rPr>
              <a:t>ο</a:t>
            </a:r>
            <a:r>
              <a:rPr lang="el-GR" sz="1400" b="1" dirty="0">
                <a:solidFill>
                  <a:schemeClr val="bg2">
                    <a:lumMod val="50000"/>
                  </a:schemeClr>
                </a:solidFill>
                <a:latin typeface="Fira Sans Condensed" panose="020B0503050000020004" pitchFamily="34" charset="0"/>
              </a:rPr>
              <a:t> γράφημα )</a:t>
            </a:r>
            <a:endParaRPr lang="en-US" sz="1400" b="1" dirty="0">
              <a:solidFill>
                <a:schemeClr val="bg2">
                  <a:lumMod val="50000"/>
                </a:schemeClr>
              </a:solidFill>
              <a:latin typeface="Fira Sans Condensed" panose="020B0503050000020004" pitchFamily="34" charset="0"/>
            </a:endParaRPr>
          </a:p>
          <a:p>
            <a:endParaRPr lang="en-US" sz="3600" b="1" dirty="0">
              <a:solidFill>
                <a:schemeClr val="bg1"/>
              </a:solidFill>
              <a:latin typeface="Fira Sans Condensed" panose="020B0503050000020004" pitchFamily="34" charset="0"/>
            </a:endParaRPr>
          </a:p>
        </p:txBody>
      </p:sp>
    </p:spTree>
    <p:extLst>
      <p:ext uri="{BB962C8B-B14F-4D97-AF65-F5344CB8AC3E}">
        <p14:creationId xmlns:p14="http://schemas.microsoft.com/office/powerpoint/2010/main" val="171536151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a:extLst>
              <a:ext uri="{FF2B5EF4-FFF2-40B4-BE49-F238E27FC236}">
                <a16:creationId xmlns:a16="http://schemas.microsoft.com/office/drawing/2014/main" id="{10C43095-1179-4B18-81B8-64C1D0F864BC}"/>
              </a:ext>
            </a:extLst>
          </p:cNvPr>
          <p:cNvSpPr/>
          <p:nvPr/>
        </p:nvSpPr>
        <p:spPr>
          <a:xfrm rot="5400000">
            <a:off x="-33338" y="33337"/>
            <a:ext cx="6858000" cy="6791326"/>
          </a:xfrm>
          <a:prstGeom prst="flowChartManualInpu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80E2B02-65C4-4715-B789-DB45E5BB0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051" y="228600"/>
            <a:ext cx="8229749" cy="6629400"/>
          </a:xfrm>
          <a:prstGeom prst="rect">
            <a:avLst/>
          </a:prstGeom>
        </p:spPr>
      </p:pic>
      <p:pic>
        <p:nvPicPr>
          <p:cNvPr id="3" name="Picture 2">
            <a:extLst>
              <a:ext uri="{FF2B5EF4-FFF2-40B4-BE49-F238E27FC236}">
                <a16:creationId xmlns:a16="http://schemas.microsoft.com/office/drawing/2014/main" id="{9E7BDED5-37BF-47DD-B3B1-0A28145464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5734" y="538734"/>
            <a:ext cx="7612980" cy="4166616"/>
          </a:xfrm>
          <a:prstGeom prst="rect">
            <a:avLst/>
          </a:prstGeom>
        </p:spPr>
      </p:pic>
      <p:sp>
        <p:nvSpPr>
          <p:cNvPr id="2" name="TextBox 1">
            <a:extLst>
              <a:ext uri="{FF2B5EF4-FFF2-40B4-BE49-F238E27FC236}">
                <a16:creationId xmlns:a16="http://schemas.microsoft.com/office/drawing/2014/main" id="{97DD23E1-6D77-49BE-BF7D-8AAA1C80BBB8}"/>
              </a:ext>
            </a:extLst>
          </p:cNvPr>
          <p:cNvSpPr txBox="1"/>
          <p:nvPr/>
        </p:nvSpPr>
        <p:spPr>
          <a:xfrm>
            <a:off x="210851" y="535880"/>
            <a:ext cx="3524250" cy="2154436"/>
          </a:xfrm>
          <a:prstGeom prst="rect">
            <a:avLst/>
          </a:prstGeom>
          <a:noFill/>
        </p:spPr>
        <p:txBody>
          <a:bodyPr wrap="square" rtlCol="0">
            <a:spAutoFit/>
          </a:bodyPr>
          <a:lstStyle/>
          <a:p>
            <a:r>
              <a:rPr lang="el-GR" sz="2400" b="1" dirty="0">
                <a:solidFill>
                  <a:schemeClr val="bg1"/>
                </a:solidFill>
                <a:latin typeface="Fira Sans Condensed" panose="020B0503050000020004" pitchFamily="34" charset="0"/>
              </a:rPr>
              <a:t>ΚΑΤΑΝΟΜΗ </a:t>
            </a:r>
            <a:br>
              <a:rPr lang="el-GR" sz="2400" b="1" dirty="0">
                <a:solidFill>
                  <a:schemeClr val="bg1"/>
                </a:solidFill>
                <a:latin typeface="Fira Sans Condensed" panose="020B0503050000020004" pitchFamily="34" charset="0"/>
              </a:rPr>
            </a:br>
            <a:r>
              <a:rPr lang="el-GR" sz="2400" b="1" dirty="0">
                <a:solidFill>
                  <a:srgbClr val="C00000"/>
                </a:solidFill>
                <a:latin typeface="Fira Sans Condensed" panose="020B0503050000020004" pitchFamily="34" charset="0"/>
              </a:rPr>
              <a:t>ΕΝΕΡΓΕΙΑΚΗΣ ΦΤΩΧΕΙΑΣ </a:t>
            </a:r>
            <a:br>
              <a:rPr lang="el-GR" sz="2400" b="1" dirty="0">
                <a:solidFill>
                  <a:srgbClr val="C00000"/>
                </a:solidFill>
                <a:latin typeface="Fira Sans Condensed" panose="020B0503050000020004" pitchFamily="34" charset="0"/>
              </a:rPr>
            </a:br>
            <a:r>
              <a:rPr lang="el-GR" sz="2400" b="1" dirty="0">
                <a:solidFill>
                  <a:schemeClr val="bg1"/>
                </a:solidFill>
                <a:latin typeface="Fira Sans Condensed" panose="020B0503050000020004" pitchFamily="34" charset="0"/>
              </a:rPr>
              <a:t>ΣΕ ΕΘΝΙΚΟ ΕΠΙΠΕΔΟ</a:t>
            </a:r>
            <a:r>
              <a:rPr lang="en-US" sz="2400" b="1" dirty="0">
                <a:solidFill>
                  <a:schemeClr val="bg1"/>
                </a:solidFill>
                <a:latin typeface="Fira Sans Condensed" panose="020B0503050000020004" pitchFamily="34" charset="0"/>
              </a:rPr>
              <a:t> </a:t>
            </a:r>
            <a:r>
              <a:rPr lang="el-GR" sz="2400" b="1" dirty="0">
                <a:solidFill>
                  <a:schemeClr val="bg1"/>
                </a:solidFill>
                <a:latin typeface="Fira Sans Condensed" panose="020B0503050000020004" pitchFamily="34" charset="0"/>
              </a:rPr>
              <a:t>ΑΝΑ</a:t>
            </a:r>
          </a:p>
          <a:p>
            <a:r>
              <a:rPr lang="el-GR" sz="2400" b="1" dirty="0">
                <a:solidFill>
                  <a:schemeClr val="bg1"/>
                </a:solidFill>
                <a:latin typeface="Fira Sans Condensed" panose="020B0503050000020004" pitchFamily="34" charset="0"/>
              </a:rPr>
              <a:t>ΑΡΙΘΜΟ ΚΑΤΟΙΚΩΝ ΑΝΑ ΝΟΙΚΟΚΥΡΙΟ</a:t>
            </a:r>
          </a:p>
          <a:p>
            <a:r>
              <a:rPr lang="el-GR" sz="1400" b="1" dirty="0">
                <a:solidFill>
                  <a:schemeClr val="bg2">
                    <a:lumMod val="50000"/>
                  </a:schemeClr>
                </a:solidFill>
                <a:latin typeface="Fira Sans Condensed" panose="020B0503050000020004" pitchFamily="34" charset="0"/>
              </a:rPr>
              <a:t>( 1</a:t>
            </a:r>
            <a:r>
              <a:rPr lang="el-GR" sz="1400" b="1" baseline="30000" dirty="0">
                <a:solidFill>
                  <a:schemeClr val="bg2">
                    <a:lumMod val="50000"/>
                  </a:schemeClr>
                </a:solidFill>
                <a:latin typeface="Fira Sans Condensed" panose="020B0503050000020004" pitchFamily="34" charset="0"/>
              </a:rPr>
              <a:t>ο</a:t>
            </a:r>
            <a:r>
              <a:rPr lang="el-GR" sz="1400" b="1" dirty="0">
                <a:solidFill>
                  <a:schemeClr val="bg2">
                    <a:lumMod val="50000"/>
                  </a:schemeClr>
                </a:solidFill>
                <a:latin typeface="Fira Sans Condensed" panose="020B0503050000020004" pitchFamily="34" charset="0"/>
              </a:rPr>
              <a:t> γράφημα )</a:t>
            </a:r>
            <a:endParaRPr lang="en-US" sz="1400" b="1" dirty="0">
              <a:solidFill>
                <a:schemeClr val="bg2">
                  <a:lumMod val="50000"/>
                </a:schemeClr>
              </a:solidFill>
              <a:latin typeface="Fira Sans Condensed" panose="020B0503050000020004" pitchFamily="34" charset="0"/>
            </a:endParaRPr>
          </a:p>
        </p:txBody>
      </p:sp>
      <p:sp>
        <p:nvSpPr>
          <p:cNvPr id="4" name="TextBox 3">
            <a:extLst>
              <a:ext uri="{FF2B5EF4-FFF2-40B4-BE49-F238E27FC236}">
                <a16:creationId xmlns:a16="http://schemas.microsoft.com/office/drawing/2014/main" id="{60C43256-7732-4174-BB9F-D852A0D935E2}"/>
              </a:ext>
            </a:extLst>
          </p:cNvPr>
          <p:cNvSpPr txBox="1"/>
          <p:nvPr/>
        </p:nvSpPr>
        <p:spPr>
          <a:xfrm>
            <a:off x="210851" y="2779904"/>
            <a:ext cx="3524250" cy="3447098"/>
          </a:xfrm>
          <a:prstGeom prst="rect">
            <a:avLst/>
          </a:prstGeom>
          <a:noFill/>
        </p:spPr>
        <p:txBody>
          <a:bodyPr wrap="square" rtlCol="0">
            <a:spAutoFit/>
          </a:bodyPr>
          <a:lstStyle/>
          <a:p>
            <a:r>
              <a:rPr lang="el-GR" sz="2400" b="1" dirty="0">
                <a:solidFill>
                  <a:schemeClr val="bg1"/>
                </a:solidFill>
                <a:latin typeface="Fira Sans Condensed" panose="020B0503050000020004" pitchFamily="34" charset="0"/>
              </a:rPr>
              <a:t>ΚΑΤΑΝΟΜΗ </a:t>
            </a:r>
            <a:br>
              <a:rPr lang="el-GR" sz="2400" b="1" dirty="0">
                <a:solidFill>
                  <a:schemeClr val="bg1"/>
                </a:solidFill>
                <a:latin typeface="Fira Sans Condensed" panose="020B0503050000020004" pitchFamily="34" charset="0"/>
              </a:rPr>
            </a:br>
            <a:r>
              <a:rPr lang="el-GR" sz="2400" b="1" dirty="0">
                <a:solidFill>
                  <a:srgbClr val="C00000"/>
                </a:solidFill>
                <a:latin typeface="Fira Sans Condensed" panose="020B0503050000020004" pitchFamily="34" charset="0"/>
              </a:rPr>
              <a:t>ΕΝΕΡΓΕΙΑΚΗΣ ΦΤΩΧΕΙΑΣ </a:t>
            </a:r>
            <a:r>
              <a:rPr lang="el-GR" sz="2400" b="1" dirty="0">
                <a:solidFill>
                  <a:schemeClr val="bg1"/>
                </a:solidFill>
                <a:latin typeface="Fira Sans Condensed" panose="020B0503050000020004" pitchFamily="34" charset="0"/>
              </a:rPr>
              <a:t>ΣΤΟΥΣ ΠΡΩΤΟΥΣ 5 (ΠΕΝΤΕ)</a:t>
            </a:r>
            <a:br>
              <a:rPr lang="el-GR" sz="2400" b="1" dirty="0">
                <a:solidFill>
                  <a:schemeClr val="bg1"/>
                </a:solidFill>
                <a:latin typeface="Fira Sans Condensed" panose="020B0503050000020004" pitchFamily="34" charset="0"/>
              </a:rPr>
            </a:br>
            <a:r>
              <a:rPr lang="el-GR" sz="2400" b="1" dirty="0">
                <a:solidFill>
                  <a:schemeClr val="bg1"/>
                </a:solidFill>
                <a:latin typeface="Fira Sans Condensed" panose="020B0503050000020004" pitchFamily="34" charset="0"/>
              </a:rPr>
              <a:t>ΔΗΜΟΥΣ ΑΝΑ ΑΡΙΘΜΟ ΚΑΤΟΙΚΩΝ ΑΝΑ ΝΟΙΚΟΚΥΡΙΟ</a:t>
            </a:r>
            <a:r>
              <a:rPr lang="el-GR" sz="2400" b="1" dirty="0">
                <a:solidFill>
                  <a:srgbClr val="C00000"/>
                </a:solidFill>
                <a:latin typeface="Fira Sans Condensed" panose="020B0503050000020004" pitchFamily="34" charset="0"/>
              </a:rPr>
              <a:t> </a:t>
            </a:r>
            <a:r>
              <a:rPr lang="el-GR" sz="2400" b="1" dirty="0">
                <a:solidFill>
                  <a:schemeClr val="bg1"/>
                </a:solidFill>
                <a:latin typeface="Fira Sans Condensed" panose="020B0503050000020004" pitchFamily="34" charset="0"/>
              </a:rPr>
              <a:t>ΒΑΣΕΙ ΑΡΙΘΜΟΥ ΠΕΛΑΤΩΝ</a:t>
            </a:r>
          </a:p>
          <a:p>
            <a:r>
              <a:rPr lang="el-GR" sz="1400" b="1" dirty="0">
                <a:solidFill>
                  <a:schemeClr val="bg2">
                    <a:lumMod val="50000"/>
                  </a:schemeClr>
                </a:solidFill>
                <a:latin typeface="Fira Sans Condensed" panose="020B0503050000020004" pitchFamily="34" charset="0"/>
              </a:rPr>
              <a:t>( 2</a:t>
            </a:r>
            <a:r>
              <a:rPr lang="el-GR" sz="1400" b="1" baseline="30000" dirty="0">
                <a:solidFill>
                  <a:schemeClr val="bg2">
                    <a:lumMod val="50000"/>
                  </a:schemeClr>
                </a:solidFill>
                <a:latin typeface="Fira Sans Condensed" panose="020B0503050000020004" pitchFamily="34" charset="0"/>
              </a:rPr>
              <a:t>ο</a:t>
            </a:r>
            <a:r>
              <a:rPr lang="el-GR" sz="1400" b="1" dirty="0">
                <a:solidFill>
                  <a:schemeClr val="bg2">
                    <a:lumMod val="50000"/>
                  </a:schemeClr>
                </a:solidFill>
                <a:latin typeface="Fira Sans Condensed" panose="020B0503050000020004" pitchFamily="34" charset="0"/>
              </a:rPr>
              <a:t> γράφημα )</a:t>
            </a:r>
            <a:endParaRPr lang="en-US" sz="1400" b="1" dirty="0">
              <a:solidFill>
                <a:schemeClr val="bg2">
                  <a:lumMod val="50000"/>
                </a:schemeClr>
              </a:solidFill>
              <a:latin typeface="Fira Sans Condensed" panose="020B0503050000020004" pitchFamily="34" charset="0"/>
            </a:endParaRPr>
          </a:p>
          <a:p>
            <a:endParaRPr lang="en-US" sz="3600" b="1" dirty="0">
              <a:solidFill>
                <a:schemeClr val="bg1"/>
              </a:solidFill>
              <a:latin typeface="Fira Sans Condensed" panose="020B0503050000020004" pitchFamily="34" charset="0"/>
            </a:endParaRPr>
          </a:p>
        </p:txBody>
      </p:sp>
    </p:spTree>
    <p:extLst>
      <p:ext uri="{BB962C8B-B14F-4D97-AF65-F5344CB8AC3E}">
        <p14:creationId xmlns:p14="http://schemas.microsoft.com/office/powerpoint/2010/main" val="3977901347"/>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a:extLst>
              <a:ext uri="{FF2B5EF4-FFF2-40B4-BE49-F238E27FC236}">
                <a16:creationId xmlns:a16="http://schemas.microsoft.com/office/drawing/2014/main" id="{10C43095-1179-4B18-81B8-64C1D0F864BC}"/>
              </a:ext>
            </a:extLst>
          </p:cNvPr>
          <p:cNvSpPr/>
          <p:nvPr/>
        </p:nvSpPr>
        <p:spPr>
          <a:xfrm rot="5400000">
            <a:off x="-33338" y="33337"/>
            <a:ext cx="6858000" cy="6791326"/>
          </a:xfrm>
          <a:prstGeom prst="flowChartManualInpu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80E2B02-65C4-4715-B789-DB45E5BB07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86051" y="228600"/>
            <a:ext cx="8229749" cy="6629400"/>
          </a:xfrm>
          <a:prstGeom prst="rect">
            <a:avLst/>
          </a:prstGeom>
        </p:spPr>
      </p:pic>
      <p:pic>
        <p:nvPicPr>
          <p:cNvPr id="3" name="Picture 2">
            <a:extLst>
              <a:ext uri="{FF2B5EF4-FFF2-40B4-BE49-F238E27FC236}">
                <a16:creationId xmlns:a16="http://schemas.microsoft.com/office/drawing/2014/main" id="{9E7BDED5-37BF-47DD-B3B1-0A28145464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85734" y="538734"/>
            <a:ext cx="7612980" cy="4166616"/>
          </a:xfrm>
          <a:prstGeom prst="rect">
            <a:avLst/>
          </a:prstGeom>
        </p:spPr>
      </p:pic>
      <p:pic>
        <p:nvPicPr>
          <p:cNvPr id="4" name="Picture 3">
            <a:extLst>
              <a:ext uri="{FF2B5EF4-FFF2-40B4-BE49-F238E27FC236}">
                <a16:creationId xmlns:a16="http://schemas.microsoft.com/office/drawing/2014/main" id="{1FBAFFDA-68D2-476C-A5D9-4C84FB855E3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4883" y="538734"/>
            <a:ext cx="7674681" cy="4166616"/>
          </a:xfrm>
          <a:prstGeom prst="rect">
            <a:avLst/>
          </a:prstGeom>
        </p:spPr>
      </p:pic>
      <p:sp>
        <p:nvSpPr>
          <p:cNvPr id="2" name="TextBox 1">
            <a:extLst>
              <a:ext uri="{FF2B5EF4-FFF2-40B4-BE49-F238E27FC236}">
                <a16:creationId xmlns:a16="http://schemas.microsoft.com/office/drawing/2014/main" id="{E48C318A-2C01-4C46-AA95-006BA2FD7D86}"/>
              </a:ext>
            </a:extLst>
          </p:cNvPr>
          <p:cNvSpPr txBox="1"/>
          <p:nvPr/>
        </p:nvSpPr>
        <p:spPr>
          <a:xfrm>
            <a:off x="210851" y="535880"/>
            <a:ext cx="3524250" cy="2523768"/>
          </a:xfrm>
          <a:prstGeom prst="rect">
            <a:avLst/>
          </a:prstGeom>
          <a:noFill/>
        </p:spPr>
        <p:txBody>
          <a:bodyPr wrap="square" rtlCol="0">
            <a:spAutoFit/>
          </a:bodyPr>
          <a:lstStyle/>
          <a:p>
            <a:r>
              <a:rPr lang="el-GR" sz="2400" b="1" dirty="0">
                <a:solidFill>
                  <a:schemeClr val="bg1"/>
                </a:solidFill>
                <a:latin typeface="Fira Sans Condensed" panose="020B0503050000020004" pitchFamily="34" charset="0"/>
              </a:rPr>
              <a:t>ΚΑΤΑΝΟΜΗ </a:t>
            </a:r>
            <a:br>
              <a:rPr lang="el-GR" sz="2400" b="1" dirty="0">
                <a:solidFill>
                  <a:schemeClr val="bg1"/>
                </a:solidFill>
                <a:latin typeface="Fira Sans Condensed" panose="020B0503050000020004" pitchFamily="34" charset="0"/>
              </a:rPr>
            </a:br>
            <a:r>
              <a:rPr lang="el-GR" sz="2400" b="1" dirty="0">
                <a:solidFill>
                  <a:srgbClr val="C00000"/>
                </a:solidFill>
                <a:latin typeface="Fira Sans Condensed" panose="020B0503050000020004" pitchFamily="34" charset="0"/>
              </a:rPr>
              <a:t>ΕΝΕΡΓΕΙΑΚΗΣ ΦΤΩΧΕΙΑΣ </a:t>
            </a:r>
            <a:br>
              <a:rPr lang="el-GR" sz="2400" b="1" dirty="0">
                <a:solidFill>
                  <a:srgbClr val="C00000"/>
                </a:solidFill>
                <a:latin typeface="Fira Sans Condensed" panose="020B0503050000020004" pitchFamily="34" charset="0"/>
              </a:rPr>
            </a:br>
            <a:r>
              <a:rPr lang="el-GR" sz="2400" b="1" dirty="0">
                <a:solidFill>
                  <a:schemeClr val="bg1"/>
                </a:solidFill>
                <a:latin typeface="Fira Sans Condensed" panose="020B0503050000020004" pitchFamily="34" charset="0"/>
              </a:rPr>
              <a:t>ΣΕ ΕΘΝΙΚΟ ΕΠΙΠΕΔΟ</a:t>
            </a:r>
            <a:r>
              <a:rPr lang="en-US" sz="2400" b="1" dirty="0">
                <a:solidFill>
                  <a:schemeClr val="bg1"/>
                </a:solidFill>
                <a:latin typeface="Fira Sans Condensed" panose="020B0503050000020004" pitchFamily="34" charset="0"/>
              </a:rPr>
              <a:t> </a:t>
            </a:r>
            <a:r>
              <a:rPr lang="el-GR" sz="2400" b="1" dirty="0">
                <a:solidFill>
                  <a:schemeClr val="bg1"/>
                </a:solidFill>
                <a:latin typeface="Fira Sans Condensed" panose="020B0503050000020004" pitchFamily="34" charset="0"/>
              </a:rPr>
              <a:t>ΑΝΑ</a:t>
            </a:r>
          </a:p>
          <a:p>
            <a:r>
              <a:rPr lang="el-GR" sz="2400" b="1" dirty="0">
                <a:solidFill>
                  <a:schemeClr val="bg1"/>
                </a:solidFill>
                <a:latin typeface="Fira Sans Condensed" panose="020B0503050000020004" pitchFamily="34" charset="0"/>
              </a:rPr>
              <a:t>ΕΤΟΣ ΚΑΤΑΣΚΕΥΗΣ ΚΑΤΟΙΚΙΑΣ</a:t>
            </a:r>
            <a:br>
              <a:rPr lang="el-GR" sz="2400" b="1" dirty="0">
                <a:solidFill>
                  <a:schemeClr val="bg1"/>
                </a:solidFill>
                <a:latin typeface="Fira Sans Condensed" panose="020B0503050000020004" pitchFamily="34" charset="0"/>
              </a:rPr>
            </a:br>
            <a:r>
              <a:rPr lang="el-GR" sz="2400" b="1" dirty="0">
                <a:solidFill>
                  <a:schemeClr val="bg1"/>
                </a:solidFill>
                <a:latin typeface="Fira Sans Condensed" panose="020B0503050000020004" pitchFamily="34" charset="0"/>
              </a:rPr>
              <a:t>ΑΝΑ ΝΟΙΚΟΚΥΡΙΟ</a:t>
            </a:r>
          </a:p>
          <a:p>
            <a:r>
              <a:rPr lang="el-GR" sz="1400" b="1" dirty="0">
                <a:solidFill>
                  <a:schemeClr val="bg2">
                    <a:lumMod val="50000"/>
                  </a:schemeClr>
                </a:solidFill>
                <a:latin typeface="Fira Sans Condensed" panose="020B0503050000020004" pitchFamily="34" charset="0"/>
              </a:rPr>
              <a:t>( 1</a:t>
            </a:r>
            <a:r>
              <a:rPr lang="el-GR" sz="1400" b="1" baseline="30000" dirty="0">
                <a:solidFill>
                  <a:schemeClr val="bg2">
                    <a:lumMod val="50000"/>
                  </a:schemeClr>
                </a:solidFill>
                <a:latin typeface="Fira Sans Condensed" panose="020B0503050000020004" pitchFamily="34" charset="0"/>
              </a:rPr>
              <a:t>ο</a:t>
            </a:r>
            <a:r>
              <a:rPr lang="el-GR" sz="1400" b="1" dirty="0">
                <a:solidFill>
                  <a:schemeClr val="bg2">
                    <a:lumMod val="50000"/>
                  </a:schemeClr>
                </a:solidFill>
                <a:latin typeface="Fira Sans Condensed" panose="020B0503050000020004" pitchFamily="34" charset="0"/>
              </a:rPr>
              <a:t> γράφημα )</a:t>
            </a:r>
            <a:endParaRPr lang="en-US" sz="1400" b="1" dirty="0">
              <a:solidFill>
                <a:schemeClr val="bg2">
                  <a:lumMod val="50000"/>
                </a:schemeClr>
              </a:solidFill>
              <a:latin typeface="Fira Sans Condensed" panose="020B0503050000020004" pitchFamily="34" charset="0"/>
            </a:endParaRPr>
          </a:p>
        </p:txBody>
      </p:sp>
      <p:sp>
        <p:nvSpPr>
          <p:cNvPr id="5" name="TextBox 4">
            <a:extLst>
              <a:ext uri="{FF2B5EF4-FFF2-40B4-BE49-F238E27FC236}">
                <a16:creationId xmlns:a16="http://schemas.microsoft.com/office/drawing/2014/main" id="{DC02C148-FF63-4F45-A030-673B299AEE45}"/>
              </a:ext>
            </a:extLst>
          </p:cNvPr>
          <p:cNvSpPr txBox="1"/>
          <p:nvPr/>
        </p:nvSpPr>
        <p:spPr>
          <a:xfrm>
            <a:off x="210851" y="3248534"/>
            <a:ext cx="3524250" cy="3447098"/>
          </a:xfrm>
          <a:prstGeom prst="rect">
            <a:avLst/>
          </a:prstGeom>
          <a:noFill/>
        </p:spPr>
        <p:txBody>
          <a:bodyPr wrap="square" rtlCol="0">
            <a:spAutoFit/>
          </a:bodyPr>
          <a:lstStyle/>
          <a:p>
            <a:r>
              <a:rPr lang="el-GR" sz="2400" b="1" dirty="0">
                <a:solidFill>
                  <a:schemeClr val="bg1"/>
                </a:solidFill>
                <a:latin typeface="Fira Sans Condensed" panose="020B0503050000020004" pitchFamily="34" charset="0"/>
              </a:rPr>
              <a:t>ΚΑΤΑΝΟΜΗ </a:t>
            </a:r>
            <a:br>
              <a:rPr lang="el-GR" sz="2400" b="1" dirty="0">
                <a:solidFill>
                  <a:schemeClr val="bg1"/>
                </a:solidFill>
                <a:latin typeface="Fira Sans Condensed" panose="020B0503050000020004" pitchFamily="34" charset="0"/>
              </a:rPr>
            </a:br>
            <a:r>
              <a:rPr lang="el-GR" sz="2400" b="1" dirty="0">
                <a:solidFill>
                  <a:srgbClr val="C00000"/>
                </a:solidFill>
                <a:latin typeface="Fira Sans Condensed" panose="020B0503050000020004" pitchFamily="34" charset="0"/>
              </a:rPr>
              <a:t>ΕΝΕΡΓΕΙΑΚΗΣ ΦΤΩΧΕΙΑΣ </a:t>
            </a:r>
            <a:r>
              <a:rPr lang="el-GR" sz="2400" b="1" dirty="0">
                <a:solidFill>
                  <a:schemeClr val="bg1"/>
                </a:solidFill>
                <a:latin typeface="Fira Sans Condensed" panose="020B0503050000020004" pitchFamily="34" charset="0"/>
              </a:rPr>
              <a:t>ΣΤΟΥΣ ΠΡΩΤΟΥΣ 5 (ΠΕΝΤΕ)</a:t>
            </a:r>
            <a:br>
              <a:rPr lang="el-GR" sz="2400" b="1" dirty="0">
                <a:solidFill>
                  <a:schemeClr val="bg1"/>
                </a:solidFill>
                <a:latin typeface="Fira Sans Condensed" panose="020B0503050000020004" pitchFamily="34" charset="0"/>
              </a:rPr>
            </a:br>
            <a:r>
              <a:rPr lang="el-GR" sz="2400" b="1" dirty="0">
                <a:solidFill>
                  <a:schemeClr val="bg1"/>
                </a:solidFill>
                <a:latin typeface="Fira Sans Condensed" panose="020B0503050000020004" pitchFamily="34" charset="0"/>
              </a:rPr>
              <a:t>ΔΗΜΟΥΣ ΑΝΑ ΕΤΟΣ ΚΑΤΑΣΚΕΥΗΣ ΚΑΤΟΙΚΙΑΣ ΑΝΑ ΝΟΙΚΟΚΥΡΙΟ</a:t>
            </a:r>
            <a:r>
              <a:rPr lang="el-GR" sz="2400" b="1" dirty="0">
                <a:solidFill>
                  <a:srgbClr val="C00000"/>
                </a:solidFill>
                <a:latin typeface="Fira Sans Condensed" panose="020B0503050000020004" pitchFamily="34" charset="0"/>
              </a:rPr>
              <a:t> </a:t>
            </a:r>
            <a:r>
              <a:rPr lang="el-GR" sz="2400" b="1" dirty="0">
                <a:solidFill>
                  <a:schemeClr val="bg1"/>
                </a:solidFill>
                <a:latin typeface="Fira Sans Condensed" panose="020B0503050000020004" pitchFamily="34" charset="0"/>
              </a:rPr>
              <a:t>ΒΑΣΕΙ ΑΡΙΘΜΟΥ ΠΕΛΑΤΩΝ</a:t>
            </a:r>
          </a:p>
          <a:p>
            <a:r>
              <a:rPr lang="el-GR" sz="1400" b="1" dirty="0">
                <a:solidFill>
                  <a:schemeClr val="bg2">
                    <a:lumMod val="50000"/>
                  </a:schemeClr>
                </a:solidFill>
                <a:latin typeface="Fira Sans Condensed" panose="020B0503050000020004" pitchFamily="34" charset="0"/>
              </a:rPr>
              <a:t>( 2</a:t>
            </a:r>
            <a:r>
              <a:rPr lang="el-GR" sz="1400" b="1" baseline="30000" dirty="0">
                <a:solidFill>
                  <a:schemeClr val="bg2">
                    <a:lumMod val="50000"/>
                  </a:schemeClr>
                </a:solidFill>
                <a:latin typeface="Fira Sans Condensed" panose="020B0503050000020004" pitchFamily="34" charset="0"/>
              </a:rPr>
              <a:t>ο</a:t>
            </a:r>
            <a:r>
              <a:rPr lang="el-GR" sz="1400" b="1" dirty="0">
                <a:solidFill>
                  <a:schemeClr val="bg2">
                    <a:lumMod val="50000"/>
                  </a:schemeClr>
                </a:solidFill>
                <a:latin typeface="Fira Sans Condensed" panose="020B0503050000020004" pitchFamily="34" charset="0"/>
              </a:rPr>
              <a:t> γράφημα )</a:t>
            </a:r>
            <a:endParaRPr lang="en-US" sz="1400" b="1" dirty="0">
              <a:solidFill>
                <a:schemeClr val="bg2">
                  <a:lumMod val="50000"/>
                </a:schemeClr>
              </a:solidFill>
              <a:latin typeface="Fira Sans Condensed" panose="020B0503050000020004" pitchFamily="34" charset="0"/>
            </a:endParaRPr>
          </a:p>
          <a:p>
            <a:endParaRPr lang="en-US" sz="3600" b="1" dirty="0">
              <a:solidFill>
                <a:schemeClr val="bg1"/>
              </a:solidFill>
              <a:latin typeface="Fira Sans Condensed" panose="020B0503050000020004" pitchFamily="34" charset="0"/>
            </a:endParaRPr>
          </a:p>
        </p:txBody>
      </p:sp>
    </p:spTree>
    <p:extLst>
      <p:ext uri="{BB962C8B-B14F-4D97-AF65-F5344CB8AC3E}">
        <p14:creationId xmlns:p14="http://schemas.microsoft.com/office/powerpoint/2010/main" val="1367895938"/>
      </p:ext>
    </p:extLst>
  </p:cSld>
  <p:clrMapOvr>
    <a:masterClrMapping/>
  </p:clrMapOvr>
  <p:transition spd="slow">
    <p:wipe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lowchart: Manual Input 5">
            <a:extLst>
              <a:ext uri="{FF2B5EF4-FFF2-40B4-BE49-F238E27FC236}">
                <a16:creationId xmlns:a16="http://schemas.microsoft.com/office/drawing/2014/main" id="{10C43095-1179-4B18-81B8-64C1D0F864BC}"/>
              </a:ext>
            </a:extLst>
          </p:cNvPr>
          <p:cNvSpPr/>
          <p:nvPr/>
        </p:nvSpPr>
        <p:spPr>
          <a:xfrm rot="5400000">
            <a:off x="-33338" y="33337"/>
            <a:ext cx="6858000" cy="6791326"/>
          </a:xfrm>
          <a:prstGeom prst="flowChartManualInput">
            <a:avLst/>
          </a:prstGeom>
          <a:solidFill>
            <a:schemeClr val="tx1">
              <a:lumMod val="85000"/>
              <a:lumOff val="15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880E2B02-65C4-4715-B789-DB45E5BB074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86051" y="228600"/>
            <a:ext cx="8229749" cy="6629400"/>
          </a:xfrm>
          <a:prstGeom prst="rect">
            <a:avLst/>
          </a:prstGeom>
        </p:spPr>
      </p:pic>
      <p:sp>
        <p:nvSpPr>
          <p:cNvPr id="2" name="TextBox 1">
            <a:extLst>
              <a:ext uri="{FF2B5EF4-FFF2-40B4-BE49-F238E27FC236}">
                <a16:creationId xmlns:a16="http://schemas.microsoft.com/office/drawing/2014/main" id="{E48C318A-2C01-4C46-AA95-006BA2FD7D86}"/>
              </a:ext>
            </a:extLst>
          </p:cNvPr>
          <p:cNvSpPr txBox="1"/>
          <p:nvPr/>
        </p:nvSpPr>
        <p:spPr>
          <a:xfrm>
            <a:off x="210851" y="535880"/>
            <a:ext cx="3524250" cy="2154436"/>
          </a:xfrm>
          <a:prstGeom prst="rect">
            <a:avLst/>
          </a:prstGeom>
          <a:noFill/>
        </p:spPr>
        <p:txBody>
          <a:bodyPr wrap="square" rtlCol="0">
            <a:spAutoFit/>
          </a:bodyPr>
          <a:lstStyle/>
          <a:p>
            <a:r>
              <a:rPr lang="el-GR" sz="2400" b="1" dirty="0">
                <a:solidFill>
                  <a:schemeClr val="bg1"/>
                </a:solidFill>
                <a:latin typeface="Fira Sans Condensed" panose="020B0503050000020004" pitchFamily="34" charset="0"/>
              </a:rPr>
              <a:t>ΚΑΤΑΝΟΜΗ </a:t>
            </a:r>
            <a:br>
              <a:rPr lang="el-GR" sz="2400" b="1" dirty="0">
                <a:solidFill>
                  <a:schemeClr val="bg1"/>
                </a:solidFill>
                <a:latin typeface="Fira Sans Condensed" panose="020B0503050000020004" pitchFamily="34" charset="0"/>
              </a:rPr>
            </a:br>
            <a:r>
              <a:rPr lang="el-GR" sz="2400" b="1" dirty="0">
                <a:solidFill>
                  <a:srgbClr val="C00000"/>
                </a:solidFill>
                <a:latin typeface="Fira Sans Condensed" panose="020B0503050000020004" pitchFamily="34" charset="0"/>
              </a:rPr>
              <a:t>ΕΝΕΡΓΕΙΑΚΗΣ ΦΤΩΧΕΙΑΣ </a:t>
            </a:r>
            <a:br>
              <a:rPr lang="el-GR" sz="2400" b="1" dirty="0">
                <a:solidFill>
                  <a:srgbClr val="C00000"/>
                </a:solidFill>
                <a:latin typeface="Fira Sans Condensed" panose="020B0503050000020004" pitchFamily="34" charset="0"/>
              </a:rPr>
            </a:br>
            <a:r>
              <a:rPr lang="el-GR" sz="2400" b="1" dirty="0">
                <a:solidFill>
                  <a:schemeClr val="bg1"/>
                </a:solidFill>
                <a:latin typeface="Fira Sans Condensed" panose="020B0503050000020004" pitchFamily="34" charset="0"/>
              </a:rPr>
              <a:t>ΣΕ ΕΘΝΙΚΟ ΕΠΙΠΕΔΟ</a:t>
            </a:r>
            <a:r>
              <a:rPr lang="en-US" sz="2400" b="1" dirty="0">
                <a:solidFill>
                  <a:schemeClr val="bg1"/>
                </a:solidFill>
                <a:latin typeface="Fira Sans Condensed" panose="020B0503050000020004" pitchFamily="34" charset="0"/>
              </a:rPr>
              <a:t> </a:t>
            </a:r>
            <a:r>
              <a:rPr lang="el-GR" sz="2400" b="1" dirty="0">
                <a:solidFill>
                  <a:schemeClr val="bg1"/>
                </a:solidFill>
                <a:latin typeface="Fira Sans Condensed" panose="020B0503050000020004" pitchFamily="34" charset="0"/>
              </a:rPr>
              <a:t>ΑΝΑ</a:t>
            </a:r>
          </a:p>
          <a:p>
            <a:r>
              <a:rPr lang="el-GR" sz="2400" b="1" dirty="0">
                <a:solidFill>
                  <a:schemeClr val="bg1"/>
                </a:solidFill>
                <a:latin typeface="Fira Sans Condensed" panose="020B0503050000020004" pitchFamily="34" charset="0"/>
              </a:rPr>
              <a:t>ΕΜΒΑΔΟΝ ΚΑΤΟΙΚΙΑΣ ΑΝΑ ΝΟΙΚΟΚΥΡΙΟ</a:t>
            </a:r>
          </a:p>
          <a:p>
            <a:r>
              <a:rPr lang="el-GR" sz="1400" b="1" dirty="0">
                <a:solidFill>
                  <a:schemeClr val="bg2">
                    <a:lumMod val="50000"/>
                  </a:schemeClr>
                </a:solidFill>
                <a:latin typeface="Fira Sans Condensed" panose="020B0503050000020004" pitchFamily="34" charset="0"/>
              </a:rPr>
              <a:t>( 1</a:t>
            </a:r>
            <a:r>
              <a:rPr lang="el-GR" sz="1400" b="1" baseline="30000" dirty="0">
                <a:solidFill>
                  <a:schemeClr val="bg2">
                    <a:lumMod val="50000"/>
                  </a:schemeClr>
                </a:solidFill>
                <a:latin typeface="Fira Sans Condensed" panose="020B0503050000020004" pitchFamily="34" charset="0"/>
              </a:rPr>
              <a:t>ο</a:t>
            </a:r>
            <a:r>
              <a:rPr lang="el-GR" sz="1400" b="1" dirty="0">
                <a:solidFill>
                  <a:schemeClr val="bg2">
                    <a:lumMod val="50000"/>
                  </a:schemeClr>
                </a:solidFill>
                <a:latin typeface="Fira Sans Condensed" panose="020B0503050000020004" pitchFamily="34" charset="0"/>
              </a:rPr>
              <a:t> γράφημα )</a:t>
            </a:r>
            <a:endParaRPr lang="en-US" sz="1400" b="1" dirty="0">
              <a:solidFill>
                <a:schemeClr val="bg2">
                  <a:lumMod val="50000"/>
                </a:schemeClr>
              </a:solidFill>
              <a:latin typeface="Fira Sans Condensed" panose="020B0503050000020004" pitchFamily="34" charset="0"/>
            </a:endParaRPr>
          </a:p>
        </p:txBody>
      </p:sp>
      <p:sp>
        <p:nvSpPr>
          <p:cNvPr id="5" name="TextBox 4">
            <a:extLst>
              <a:ext uri="{FF2B5EF4-FFF2-40B4-BE49-F238E27FC236}">
                <a16:creationId xmlns:a16="http://schemas.microsoft.com/office/drawing/2014/main" id="{DC02C148-FF63-4F45-A030-673B299AEE45}"/>
              </a:ext>
            </a:extLst>
          </p:cNvPr>
          <p:cNvSpPr txBox="1"/>
          <p:nvPr/>
        </p:nvSpPr>
        <p:spPr>
          <a:xfrm>
            <a:off x="210851" y="2917064"/>
            <a:ext cx="3524250" cy="3447098"/>
          </a:xfrm>
          <a:prstGeom prst="rect">
            <a:avLst/>
          </a:prstGeom>
          <a:noFill/>
        </p:spPr>
        <p:txBody>
          <a:bodyPr wrap="square" rtlCol="0">
            <a:spAutoFit/>
          </a:bodyPr>
          <a:lstStyle/>
          <a:p>
            <a:r>
              <a:rPr lang="el-GR" sz="2400" b="1" dirty="0">
                <a:solidFill>
                  <a:schemeClr val="bg1"/>
                </a:solidFill>
                <a:latin typeface="Fira Sans Condensed" panose="020B0503050000020004" pitchFamily="34" charset="0"/>
              </a:rPr>
              <a:t>ΚΑΤΑΝΟΜΗ </a:t>
            </a:r>
            <a:br>
              <a:rPr lang="el-GR" sz="2400" b="1" dirty="0">
                <a:solidFill>
                  <a:schemeClr val="bg1"/>
                </a:solidFill>
                <a:latin typeface="Fira Sans Condensed" panose="020B0503050000020004" pitchFamily="34" charset="0"/>
              </a:rPr>
            </a:br>
            <a:r>
              <a:rPr lang="el-GR" sz="2400" b="1" dirty="0">
                <a:solidFill>
                  <a:srgbClr val="C00000"/>
                </a:solidFill>
                <a:latin typeface="Fira Sans Condensed" panose="020B0503050000020004" pitchFamily="34" charset="0"/>
              </a:rPr>
              <a:t>ΕΝΕΡΓΕΙΑΚΗΣ ΦΤΩΧΕΙΑΣ </a:t>
            </a:r>
            <a:r>
              <a:rPr lang="el-GR" sz="2400" b="1" dirty="0">
                <a:solidFill>
                  <a:schemeClr val="bg1"/>
                </a:solidFill>
                <a:latin typeface="Fira Sans Condensed" panose="020B0503050000020004" pitchFamily="34" charset="0"/>
              </a:rPr>
              <a:t>ΣΤΟΥΣ ΠΡΩΤΟΥΣ 5 (ΠΕΝΤΕ)</a:t>
            </a:r>
            <a:br>
              <a:rPr lang="el-GR" sz="2400" b="1" dirty="0">
                <a:solidFill>
                  <a:schemeClr val="bg1"/>
                </a:solidFill>
                <a:latin typeface="Fira Sans Condensed" panose="020B0503050000020004" pitchFamily="34" charset="0"/>
              </a:rPr>
            </a:br>
            <a:r>
              <a:rPr lang="el-GR" sz="2400" b="1" dirty="0">
                <a:solidFill>
                  <a:schemeClr val="bg1"/>
                </a:solidFill>
                <a:latin typeface="Fira Sans Condensed" panose="020B0503050000020004" pitchFamily="34" charset="0"/>
              </a:rPr>
              <a:t>ΔΗΜΟΥΣ ΑΝΑ ΕΜΒΑΔΟΝ ΚΑΤΟΙΚΙΑΣ ΑΝΑ ΝΟΙΚΟΚΥΡΙΟ</a:t>
            </a:r>
            <a:r>
              <a:rPr lang="el-GR" sz="2400" b="1" dirty="0">
                <a:solidFill>
                  <a:srgbClr val="C00000"/>
                </a:solidFill>
                <a:latin typeface="Fira Sans Condensed" panose="020B0503050000020004" pitchFamily="34" charset="0"/>
              </a:rPr>
              <a:t> </a:t>
            </a:r>
            <a:r>
              <a:rPr lang="el-GR" sz="2400" b="1" dirty="0">
                <a:solidFill>
                  <a:schemeClr val="bg1"/>
                </a:solidFill>
                <a:latin typeface="Fira Sans Condensed" panose="020B0503050000020004" pitchFamily="34" charset="0"/>
              </a:rPr>
              <a:t>ΒΑΣΕΙ ΑΡΙΘΜΟΥ ΠΕΛΑΤΩΝ</a:t>
            </a:r>
          </a:p>
          <a:p>
            <a:r>
              <a:rPr lang="el-GR" sz="1400" b="1" dirty="0">
                <a:solidFill>
                  <a:schemeClr val="bg2">
                    <a:lumMod val="50000"/>
                  </a:schemeClr>
                </a:solidFill>
                <a:latin typeface="Fira Sans Condensed" panose="020B0503050000020004" pitchFamily="34" charset="0"/>
              </a:rPr>
              <a:t>( 2</a:t>
            </a:r>
            <a:r>
              <a:rPr lang="el-GR" sz="1400" b="1" baseline="30000" dirty="0">
                <a:solidFill>
                  <a:schemeClr val="bg2">
                    <a:lumMod val="50000"/>
                  </a:schemeClr>
                </a:solidFill>
                <a:latin typeface="Fira Sans Condensed" panose="020B0503050000020004" pitchFamily="34" charset="0"/>
              </a:rPr>
              <a:t>ο</a:t>
            </a:r>
            <a:r>
              <a:rPr lang="el-GR" sz="1400" b="1" dirty="0">
                <a:solidFill>
                  <a:schemeClr val="bg2">
                    <a:lumMod val="50000"/>
                  </a:schemeClr>
                </a:solidFill>
                <a:latin typeface="Fira Sans Condensed" panose="020B0503050000020004" pitchFamily="34" charset="0"/>
              </a:rPr>
              <a:t> γράφημα )</a:t>
            </a:r>
            <a:endParaRPr lang="en-US" sz="1400" b="1" dirty="0">
              <a:solidFill>
                <a:schemeClr val="bg2">
                  <a:lumMod val="50000"/>
                </a:schemeClr>
              </a:solidFill>
              <a:latin typeface="Fira Sans Condensed" panose="020B0503050000020004" pitchFamily="34" charset="0"/>
            </a:endParaRPr>
          </a:p>
          <a:p>
            <a:endParaRPr lang="en-US" sz="3600" b="1" dirty="0">
              <a:solidFill>
                <a:schemeClr val="bg1"/>
              </a:solidFill>
              <a:latin typeface="Fira Sans Condensed" panose="020B0503050000020004" pitchFamily="34" charset="0"/>
            </a:endParaRPr>
          </a:p>
        </p:txBody>
      </p:sp>
      <p:pic>
        <p:nvPicPr>
          <p:cNvPr id="8" name="Picture 7">
            <a:extLst>
              <a:ext uri="{FF2B5EF4-FFF2-40B4-BE49-F238E27FC236}">
                <a16:creationId xmlns:a16="http://schemas.microsoft.com/office/drawing/2014/main" id="{FDCF8497-EC4E-4560-A3CE-63FE9068D9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83380" y="534109"/>
            <a:ext cx="7606841" cy="4175051"/>
          </a:xfrm>
          <a:prstGeom prst="rect">
            <a:avLst/>
          </a:prstGeom>
        </p:spPr>
      </p:pic>
    </p:spTree>
    <p:extLst>
      <p:ext uri="{BB962C8B-B14F-4D97-AF65-F5344CB8AC3E}">
        <p14:creationId xmlns:p14="http://schemas.microsoft.com/office/powerpoint/2010/main" val="3900853452"/>
      </p:ext>
    </p:extLst>
  </p:cSld>
  <p:clrMapOvr>
    <a:masterClrMapping/>
  </p:clrMapOvr>
  <p:transition spd="slow">
    <p:wipe dir="d"/>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1" name="Rectangle 30">
            <a:extLst>
              <a:ext uri="{FF2B5EF4-FFF2-40B4-BE49-F238E27FC236}">
                <a16:creationId xmlns:a16="http://schemas.microsoft.com/office/drawing/2014/main" id="{5C0062FD-EB64-DF4D-9BE0-D77338510D13}"/>
              </a:ext>
            </a:extLst>
          </p:cNvPr>
          <p:cNvSpPr/>
          <p:nvPr/>
        </p:nvSpPr>
        <p:spPr>
          <a:xfrm>
            <a:off x="0" y="-24487"/>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just"/>
            <a:endParaRPr lang="el-GR" sz="2400" dirty="0">
              <a:solidFill>
                <a:schemeClr val="tx1">
                  <a:lumMod val="75000"/>
                  <a:lumOff val="25000"/>
                </a:schemeClr>
              </a:solidFill>
              <a:latin typeface="Fira Sans Condensed" panose="020B0603050000020004" pitchFamily="34" charset="0"/>
            </a:endParaRPr>
          </a:p>
        </p:txBody>
      </p:sp>
      <p:sp>
        <p:nvSpPr>
          <p:cNvPr id="37" name="TextBox 36">
            <a:extLst>
              <a:ext uri="{FF2B5EF4-FFF2-40B4-BE49-F238E27FC236}">
                <a16:creationId xmlns:a16="http://schemas.microsoft.com/office/drawing/2014/main" id="{263A2A9D-F1C0-3F41-92C9-EE7B0AA4275B}"/>
              </a:ext>
            </a:extLst>
          </p:cNvPr>
          <p:cNvSpPr txBox="1"/>
          <p:nvPr/>
        </p:nvSpPr>
        <p:spPr>
          <a:xfrm>
            <a:off x="6959890" y="435408"/>
            <a:ext cx="4222750" cy="338554"/>
          </a:xfrm>
          <a:prstGeom prst="rect">
            <a:avLst/>
          </a:prstGeom>
          <a:noFill/>
        </p:spPr>
        <p:txBody>
          <a:bodyPr wrap="square" rtlCol="0">
            <a:spAutoFit/>
          </a:bodyPr>
          <a:lstStyle/>
          <a:p>
            <a:pPr algn="ctr"/>
            <a:r>
              <a:rPr lang="en-US" sz="1600" b="1" dirty="0">
                <a:solidFill>
                  <a:schemeClr val="accent3">
                    <a:lumMod val="50000"/>
                  </a:schemeClr>
                </a:solidFill>
                <a:latin typeface="Fira Sans Condensed" panose="020B0503050000020004" pitchFamily="34" charset="0"/>
              </a:rPr>
              <a:t>DJANGO  DATABASE </a:t>
            </a:r>
          </a:p>
        </p:txBody>
      </p:sp>
      <p:pic>
        <p:nvPicPr>
          <p:cNvPr id="9" name="Picture 8">
            <a:extLst>
              <a:ext uri="{FF2B5EF4-FFF2-40B4-BE49-F238E27FC236}">
                <a16:creationId xmlns:a16="http://schemas.microsoft.com/office/drawing/2014/main" id="{852968E9-C96D-D34B-9C50-6E27A6C8E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6001" y="4586587"/>
            <a:ext cx="1092200" cy="1092200"/>
          </a:xfrm>
          <a:prstGeom prst="rect">
            <a:avLst/>
          </a:prstGeom>
        </p:spPr>
      </p:pic>
      <p:sp>
        <p:nvSpPr>
          <p:cNvPr id="45" name="TextBox 44">
            <a:extLst>
              <a:ext uri="{FF2B5EF4-FFF2-40B4-BE49-F238E27FC236}">
                <a16:creationId xmlns:a16="http://schemas.microsoft.com/office/drawing/2014/main" id="{614F2029-69F2-B747-8632-5AC573B97D6B}"/>
              </a:ext>
            </a:extLst>
          </p:cNvPr>
          <p:cNvSpPr txBox="1"/>
          <p:nvPr/>
        </p:nvSpPr>
        <p:spPr>
          <a:xfrm>
            <a:off x="7071940" y="4218699"/>
            <a:ext cx="4222750" cy="338554"/>
          </a:xfrm>
          <a:prstGeom prst="rect">
            <a:avLst/>
          </a:prstGeom>
          <a:noFill/>
        </p:spPr>
        <p:txBody>
          <a:bodyPr wrap="square" rtlCol="0">
            <a:spAutoFit/>
          </a:bodyPr>
          <a:lstStyle/>
          <a:p>
            <a:pPr algn="ctr"/>
            <a:r>
              <a:rPr lang="en-US" sz="1600" b="1" dirty="0">
                <a:solidFill>
                  <a:schemeClr val="accent3">
                    <a:lumMod val="50000"/>
                  </a:schemeClr>
                </a:solidFill>
                <a:latin typeface="Fira Sans Condensed" panose="020B0503050000020004" pitchFamily="34" charset="0"/>
              </a:rPr>
              <a:t>DJANGO CACHE MEMORY </a:t>
            </a:r>
          </a:p>
        </p:txBody>
      </p:sp>
      <p:sp>
        <p:nvSpPr>
          <p:cNvPr id="46" name="TextBox 45">
            <a:extLst>
              <a:ext uri="{FF2B5EF4-FFF2-40B4-BE49-F238E27FC236}">
                <a16:creationId xmlns:a16="http://schemas.microsoft.com/office/drawing/2014/main" id="{DB988822-BCCA-F749-80B8-C83CE5F96E7A}"/>
              </a:ext>
            </a:extLst>
          </p:cNvPr>
          <p:cNvSpPr txBox="1"/>
          <p:nvPr/>
        </p:nvSpPr>
        <p:spPr>
          <a:xfrm>
            <a:off x="8934450" y="2804349"/>
            <a:ext cx="457200" cy="1200329"/>
          </a:xfrm>
          <a:prstGeom prst="rect">
            <a:avLst/>
          </a:prstGeom>
          <a:noFill/>
        </p:spPr>
        <p:txBody>
          <a:bodyPr wrap="square" rtlCol="0">
            <a:spAutoFit/>
          </a:bodyPr>
          <a:lstStyle/>
          <a:p>
            <a:pPr algn="ctr"/>
            <a:r>
              <a:rPr lang="en-US" sz="2400" b="1" dirty="0">
                <a:solidFill>
                  <a:schemeClr val="accent3">
                    <a:lumMod val="50000"/>
                  </a:schemeClr>
                </a:solidFill>
                <a:latin typeface="Fira Sans Condensed" panose="020B0503050000020004" pitchFamily="34" charset="0"/>
              </a:rPr>
              <a:t>.</a:t>
            </a:r>
            <a:br>
              <a:rPr lang="en-US" sz="2400" b="1" dirty="0">
                <a:solidFill>
                  <a:schemeClr val="accent3">
                    <a:lumMod val="50000"/>
                  </a:schemeClr>
                </a:solidFill>
                <a:latin typeface="Fira Sans Condensed" panose="020B0503050000020004" pitchFamily="34" charset="0"/>
              </a:rPr>
            </a:br>
            <a:r>
              <a:rPr lang="en-US" sz="2400" b="1" dirty="0">
                <a:solidFill>
                  <a:schemeClr val="accent3">
                    <a:lumMod val="50000"/>
                  </a:schemeClr>
                </a:solidFill>
                <a:latin typeface="Fira Sans Condensed" panose="020B0503050000020004" pitchFamily="34" charset="0"/>
              </a:rPr>
              <a:t>.</a:t>
            </a:r>
            <a:br>
              <a:rPr lang="en-US" sz="2400" b="1" dirty="0">
                <a:solidFill>
                  <a:schemeClr val="accent3">
                    <a:lumMod val="50000"/>
                  </a:schemeClr>
                </a:solidFill>
                <a:latin typeface="Fira Sans Condensed" panose="020B0503050000020004" pitchFamily="34" charset="0"/>
              </a:rPr>
            </a:br>
            <a:r>
              <a:rPr lang="en-US" sz="2400" b="1" dirty="0">
                <a:solidFill>
                  <a:schemeClr val="accent3">
                    <a:lumMod val="50000"/>
                  </a:schemeClr>
                </a:solidFill>
                <a:latin typeface="Fira Sans Condensed" panose="020B0503050000020004" pitchFamily="34" charset="0"/>
              </a:rPr>
              <a:t>.</a:t>
            </a:r>
          </a:p>
        </p:txBody>
      </p:sp>
      <p:pic>
        <p:nvPicPr>
          <p:cNvPr id="51" name="Picture 50">
            <a:extLst>
              <a:ext uri="{FF2B5EF4-FFF2-40B4-BE49-F238E27FC236}">
                <a16:creationId xmlns:a16="http://schemas.microsoft.com/office/drawing/2014/main" id="{08B11646-45FD-A345-AC0B-5989770323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27" y="3016530"/>
            <a:ext cx="654050" cy="654050"/>
          </a:xfrm>
          <a:prstGeom prst="rect">
            <a:avLst/>
          </a:prstGeom>
        </p:spPr>
      </p:pic>
      <p:pic>
        <p:nvPicPr>
          <p:cNvPr id="53" name="Picture 52">
            <a:extLst>
              <a:ext uri="{FF2B5EF4-FFF2-40B4-BE49-F238E27FC236}">
                <a16:creationId xmlns:a16="http://schemas.microsoft.com/office/drawing/2014/main" id="{5E60C374-BE54-0A4F-8B87-E3AA91EB3BE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285" y="4674911"/>
            <a:ext cx="654050" cy="654050"/>
          </a:xfrm>
          <a:prstGeom prst="rect">
            <a:avLst/>
          </a:prstGeom>
        </p:spPr>
      </p:pic>
      <p:pic>
        <p:nvPicPr>
          <p:cNvPr id="56" name="Picture 55">
            <a:extLst>
              <a:ext uri="{FF2B5EF4-FFF2-40B4-BE49-F238E27FC236}">
                <a16:creationId xmlns:a16="http://schemas.microsoft.com/office/drawing/2014/main" id="{D6949686-D9BC-2848-9EF8-CB34CF6F6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27" y="1947092"/>
            <a:ext cx="654050" cy="654050"/>
          </a:xfrm>
          <a:prstGeom prst="rect">
            <a:avLst/>
          </a:prstGeom>
        </p:spPr>
      </p:pic>
      <p:pic>
        <p:nvPicPr>
          <p:cNvPr id="60" name="Picture 59">
            <a:extLst>
              <a:ext uri="{FF2B5EF4-FFF2-40B4-BE49-F238E27FC236}">
                <a16:creationId xmlns:a16="http://schemas.microsoft.com/office/drawing/2014/main" id="{FD08D4D5-1478-A74C-9937-469EA6CB130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27" y="4120095"/>
            <a:ext cx="654050" cy="654050"/>
          </a:xfrm>
          <a:prstGeom prst="rect">
            <a:avLst/>
          </a:prstGeom>
        </p:spPr>
      </p:pic>
      <p:pic>
        <p:nvPicPr>
          <p:cNvPr id="79" name="Picture 78">
            <a:extLst>
              <a:ext uri="{FF2B5EF4-FFF2-40B4-BE49-F238E27FC236}">
                <a16:creationId xmlns:a16="http://schemas.microsoft.com/office/drawing/2014/main" id="{888C6E46-677C-2A4C-ACE5-679EF85CCA1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28" y="1463360"/>
            <a:ext cx="654050" cy="654050"/>
          </a:xfrm>
          <a:prstGeom prst="rect">
            <a:avLst/>
          </a:prstGeom>
        </p:spPr>
      </p:pic>
      <p:pic>
        <p:nvPicPr>
          <p:cNvPr id="85" name="Picture 84">
            <a:extLst>
              <a:ext uri="{FF2B5EF4-FFF2-40B4-BE49-F238E27FC236}">
                <a16:creationId xmlns:a16="http://schemas.microsoft.com/office/drawing/2014/main" id="{00FFBA40-94BB-9D47-8606-6C6A8BECD8C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28" y="447069"/>
            <a:ext cx="654050" cy="654050"/>
          </a:xfrm>
          <a:prstGeom prst="rect">
            <a:avLst/>
          </a:prstGeom>
        </p:spPr>
      </p:pic>
      <p:pic>
        <p:nvPicPr>
          <p:cNvPr id="86" name="Picture 85">
            <a:extLst>
              <a:ext uri="{FF2B5EF4-FFF2-40B4-BE49-F238E27FC236}">
                <a16:creationId xmlns:a16="http://schemas.microsoft.com/office/drawing/2014/main" id="{7DA6B96E-24F2-C144-9DE3-E8535CA928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674" y="-38353"/>
            <a:ext cx="654050" cy="654050"/>
          </a:xfrm>
          <a:prstGeom prst="rect">
            <a:avLst/>
          </a:prstGeom>
        </p:spPr>
      </p:pic>
      <p:pic>
        <p:nvPicPr>
          <p:cNvPr id="87" name="Picture 86">
            <a:extLst>
              <a:ext uri="{FF2B5EF4-FFF2-40B4-BE49-F238E27FC236}">
                <a16:creationId xmlns:a16="http://schemas.microsoft.com/office/drawing/2014/main" id="{93936795-8B55-6644-AF90-9363AB2B082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27" y="5193261"/>
            <a:ext cx="654050" cy="654050"/>
          </a:xfrm>
          <a:prstGeom prst="rect">
            <a:avLst/>
          </a:prstGeom>
        </p:spPr>
      </p:pic>
      <p:pic>
        <p:nvPicPr>
          <p:cNvPr id="88" name="Picture 87">
            <a:extLst>
              <a:ext uri="{FF2B5EF4-FFF2-40B4-BE49-F238E27FC236}">
                <a16:creationId xmlns:a16="http://schemas.microsoft.com/office/drawing/2014/main" id="{15A7FE22-9237-1A40-A715-D2B74B4C1C7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27" y="6266427"/>
            <a:ext cx="654050" cy="654050"/>
          </a:xfrm>
          <a:prstGeom prst="rect">
            <a:avLst/>
          </a:prstGeom>
        </p:spPr>
      </p:pic>
      <p:pic>
        <p:nvPicPr>
          <p:cNvPr id="89" name="Picture 88">
            <a:extLst>
              <a:ext uri="{FF2B5EF4-FFF2-40B4-BE49-F238E27FC236}">
                <a16:creationId xmlns:a16="http://schemas.microsoft.com/office/drawing/2014/main" id="{3AACB5FE-FA67-3D47-9399-F10D7B0727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0680" y="3571346"/>
            <a:ext cx="654050" cy="654050"/>
          </a:xfrm>
          <a:prstGeom prst="rect">
            <a:avLst/>
          </a:prstGeom>
        </p:spPr>
      </p:pic>
      <p:pic>
        <p:nvPicPr>
          <p:cNvPr id="90" name="Picture 89">
            <a:extLst>
              <a:ext uri="{FF2B5EF4-FFF2-40B4-BE49-F238E27FC236}">
                <a16:creationId xmlns:a16="http://schemas.microsoft.com/office/drawing/2014/main" id="{B2849FCB-69D4-3C41-B931-8BF76D99072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8285" y="5702084"/>
            <a:ext cx="654050" cy="654050"/>
          </a:xfrm>
          <a:prstGeom prst="rect">
            <a:avLst/>
          </a:prstGeom>
        </p:spPr>
      </p:pic>
      <p:pic>
        <p:nvPicPr>
          <p:cNvPr id="92" name="Picture 91">
            <a:extLst>
              <a:ext uri="{FF2B5EF4-FFF2-40B4-BE49-F238E27FC236}">
                <a16:creationId xmlns:a16="http://schemas.microsoft.com/office/drawing/2014/main" id="{E306C3B3-CFBD-684E-A7EE-D70B64B212F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628" y="977938"/>
            <a:ext cx="654050" cy="654050"/>
          </a:xfrm>
          <a:prstGeom prst="rect">
            <a:avLst/>
          </a:prstGeom>
        </p:spPr>
      </p:pic>
      <p:pic>
        <p:nvPicPr>
          <p:cNvPr id="95" name="Picture 94">
            <a:extLst>
              <a:ext uri="{FF2B5EF4-FFF2-40B4-BE49-F238E27FC236}">
                <a16:creationId xmlns:a16="http://schemas.microsoft.com/office/drawing/2014/main" id="{8E267034-475C-F740-8340-CF56DC39FBE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7627" y="2495841"/>
            <a:ext cx="654050" cy="654050"/>
          </a:xfrm>
          <a:prstGeom prst="rect">
            <a:avLst/>
          </a:prstGeom>
        </p:spPr>
      </p:pic>
      <p:pic>
        <p:nvPicPr>
          <p:cNvPr id="16" name="Picture 15">
            <a:extLst>
              <a:ext uri="{FF2B5EF4-FFF2-40B4-BE49-F238E27FC236}">
                <a16:creationId xmlns:a16="http://schemas.microsoft.com/office/drawing/2014/main" id="{3BE4BF4D-DC66-F44A-9D80-0247EB2B7B0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69536" y="3186647"/>
            <a:ext cx="977901" cy="979897"/>
          </a:xfrm>
          <a:prstGeom prst="rect">
            <a:avLst/>
          </a:prstGeom>
        </p:spPr>
      </p:pic>
      <p:cxnSp>
        <p:nvCxnSpPr>
          <p:cNvPr id="18" name="Elbow Connector 17">
            <a:extLst>
              <a:ext uri="{FF2B5EF4-FFF2-40B4-BE49-F238E27FC236}">
                <a16:creationId xmlns:a16="http://schemas.microsoft.com/office/drawing/2014/main" id="{83323E75-DB83-614D-9DE4-E61DE78F3ED6}"/>
              </a:ext>
            </a:extLst>
          </p:cNvPr>
          <p:cNvCxnSpPr>
            <a:cxnSpLocks/>
            <a:stCxn id="7" idx="3"/>
            <a:endCxn id="16" idx="0"/>
          </p:cNvCxnSpPr>
          <p:nvPr/>
        </p:nvCxnSpPr>
        <p:spPr>
          <a:xfrm>
            <a:off x="9707685" y="1712403"/>
            <a:ext cx="1050802" cy="1474244"/>
          </a:xfrm>
          <a:prstGeom prst="bentConnector2">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Elbow Connector 37">
            <a:extLst>
              <a:ext uri="{FF2B5EF4-FFF2-40B4-BE49-F238E27FC236}">
                <a16:creationId xmlns:a16="http://schemas.microsoft.com/office/drawing/2014/main" id="{819AEC96-5597-314B-AD91-BBAA5AF606B9}"/>
              </a:ext>
            </a:extLst>
          </p:cNvPr>
          <p:cNvCxnSpPr>
            <a:cxnSpLocks/>
            <a:stCxn id="16" idx="2"/>
            <a:endCxn id="9" idx="3"/>
          </p:cNvCxnSpPr>
          <p:nvPr/>
        </p:nvCxnSpPr>
        <p:spPr>
          <a:xfrm rot="5400000">
            <a:off x="9760273" y="4134472"/>
            <a:ext cx="966143" cy="1030286"/>
          </a:xfrm>
          <a:prstGeom prst="bentConnector2">
            <a:avLst/>
          </a:prstGeom>
          <a:ln w="25400">
            <a:solidFill>
              <a:schemeClr val="accent3">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a:extLst>
              <a:ext uri="{FF2B5EF4-FFF2-40B4-BE49-F238E27FC236}">
                <a16:creationId xmlns:a16="http://schemas.microsoft.com/office/drawing/2014/main" id="{E3778087-DBAE-5140-AF95-AD0FC28B488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393816" y="932293"/>
            <a:ext cx="1313869" cy="1560219"/>
          </a:xfrm>
          <a:prstGeom prst="rect">
            <a:avLst/>
          </a:prstGeom>
        </p:spPr>
      </p:pic>
      <p:sp>
        <p:nvSpPr>
          <p:cNvPr id="12" name="Rectangle 11">
            <a:extLst>
              <a:ext uri="{FF2B5EF4-FFF2-40B4-BE49-F238E27FC236}">
                <a16:creationId xmlns:a16="http://schemas.microsoft.com/office/drawing/2014/main" id="{C4F6AAA6-3A53-EC45-8E91-AB99CE195AEB}"/>
              </a:ext>
            </a:extLst>
          </p:cNvPr>
          <p:cNvSpPr/>
          <p:nvPr/>
        </p:nvSpPr>
        <p:spPr>
          <a:xfrm>
            <a:off x="7353929" y="150996"/>
            <a:ext cx="4267200" cy="5696315"/>
          </a:xfrm>
          <a:prstGeom prst="rect">
            <a:avLst/>
          </a:prstGeom>
          <a:solidFill>
            <a:srgbClr val="FFC000">
              <a:alpha val="35000"/>
            </a:srgb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R" sz="2700" dirty="0">
              <a:solidFill>
                <a:srgbClr val="FFFF00"/>
              </a:solidFill>
              <a:highlight>
                <a:srgbClr val="FFFF00"/>
              </a:highlight>
            </a:endParaRPr>
          </a:p>
        </p:txBody>
      </p:sp>
      <p:pic>
        <p:nvPicPr>
          <p:cNvPr id="17" name="Picture 16">
            <a:extLst>
              <a:ext uri="{FF2B5EF4-FFF2-40B4-BE49-F238E27FC236}">
                <a16:creationId xmlns:a16="http://schemas.microsoft.com/office/drawing/2014/main" id="{3314D1B0-CB97-D640-8DF6-1AE8E71E0DB2}"/>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87062" y="3021298"/>
            <a:ext cx="1418066" cy="1418066"/>
          </a:xfrm>
          <a:prstGeom prst="rect">
            <a:avLst/>
          </a:prstGeom>
        </p:spPr>
      </p:pic>
      <p:cxnSp>
        <p:nvCxnSpPr>
          <p:cNvPr id="20" name="Straight Arrow Connector 19">
            <a:extLst>
              <a:ext uri="{FF2B5EF4-FFF2-40B4-BE49-F238E27FC236}">
                <a16:creationId xmlns:a16="http://schemas.microsoft.com/office/drawing/2014/main" id="{0D583E7F-09C3-7440-A167-4FFF13357B73}"/>
              </a:ext>
            </a:extLst>
          </p:cNvPr>
          <p:cNvCxnSpPr>
            <a:cxnSpLocks/>
            <a:stCxn id="86" idx="3"/>
            <a:endCxn id="17" idx="1"/>
          </p:cNvCxnSpPr>
          <p:nvPr/>
        </p:nvCxnSpPr>
        <p:spPr>
          <a:xfrm>
            <a:off x="1035724" y="288672"/>
            <a:ext cx="2251338" cy="3441659"/>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1322EFCC-7D4A-9C48-BF9B-9D8984B4211E}"/>
              </a:ext>
            </a:extLst>
          </p:cNvPr>
          <p:cNvCxnSpPr>
            <a:cxnSpLocks/>
            <a:stCxn id="88" idx="3"/>
            <a:endCxn id="17" idx="1"/>
          </p:cNvCxnSpPr>
          <p:nvPr/>
        </p:nvCxnSpPr>
        <p:spPr>
          <a:xfrm flipV="1">
            <a:off x="1041677" y="3730331"/>
            <a:ext cx="2245385" cy="2863121"/>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3" name="Straight Arrow Connector 62">
            <a:extLst>
              <a:ext uri="{FF2B5EF4-FFF2-40B4-BE49-F238E27FC236}">
                <a16:creationId xmlns:a16="http://schemas.microsoft.com/office/drawing/2014/main" id="{A2F58419-5CB2-2D4F-B1F8-94C20A7E2333}"/>
              </a:ext>
            </a:extLst>
          </p:cNvPr>
          <p:cNvCxnSpPr>
            <a:cxnSpLocks/>
            <a:stCxn id="85" idx="3"/>
            <a:endCxn id="17" idx="1"/>
          </p:cNvCxnSpPr>
          <p:nvPr/>
        </p:nvCxnSpPr>
        <p:spPr>
          <a:xfrm>
            <a:off x="1033678" y="774094"/>
            <a:ext cx="2253384" cy="2956237"/>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4" name="Straight Arrow Connector 63">
            <a:extLst>
              <a:ext uri="{FF2B5EF4-FFF2-40B4-BE49-F238E27FC236}">
                <a16:creationId xmlns:a16="http://schemas.microsoft.com/office/drawing/2014/main" id="{4B30CACA-E48E-0241-8F34-E3C653F52ED1}"/>
              </a:ext>
            </a:extLst>
          </p:cNvPr>
          <p:cNvCxnSpPr>
            <a:cxnSpLocks/>
            <a:stCxn id="60" idx="3"/>
            <a:endCxn id="17" idx="1"/>
          </p:cNvCxnSpPr>
          <p:nvPr/>
        </p:nvCxnSpPr>
        <p:spPr>
          <a:xfrm flipV="1">
            <a:off x="1041677" y="3730331"/>
            <a:ext cx="2245385" cy="716789"/>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5" name="Straight Arrow Connector 64">
            <a:extLst>
              <a:ext uri="{FF2B5EF4-FFF2-40B4-BE49-F238E27FC236}">
                <a16:creationId xmlns:a16="http://schemas.microsoft.com/office/drawing/2014/main" id="{80877635-21B8-8843-9923-054BA0DA6424}"/>
              </a:ext>
            </a:extLst>
          </p:cNvPr>
          <p:cNvCxnSpPr>
            <a:cxnSpLocks/>
            <a:stCxn id="89" idx="3"/>
            <a:endCxn id="17" idx="1"/>
          </p:cNvCxnSpPr>
          <p:nvPr/>
        </p:nvCxnSpPr>
        <p:spPr>
          <a:xfrm flipV="1">
            <a:off x="1044730" y="3730331"/>
            <a:ext cx="2242332" cy="168040"/>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432FAB69-5EE8-CE4A-A9DF-EBB0288973F1}"/>
              </a:ext>
            </a:extLst>
          </p:cNvPr>
          <p:cNvCxnSpPr>
            <a:cxnSpLocks/>
            <a:stCxn id="51" idx="3"/>
            <a:endCxn id="17" idx="1"/>
          </p:cNvCxnSpPr>
          <p:nvPr/>
        </p:nvCxnSpPr>
        <p:spPr>
          <a:xfrm>
            <a:off x="1041677" y="3343555"/>
            <a:ext cx="2245385" cy="386776"/>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77" name="Straight Arrow Connector 76">
            <a:extLst>
              <a:ext uri="{FF2B5EF4-FFF2-40B4-BE49-F238E27FC236}">
                <a16:creationId xmlns:a16="http://schemas.microsoft.com/office/drawing/2014/main" id="{28CF1192-A71E-E049-BE30-08942ABCA233}"/>
              </a:ext>
            </a:extLst>
          </p:cNvPr>
          <p:cNvCxnSpPr>
            <a:cxnSpLocks/>
            <a:stCxn id="53" idx="3"/>
            <a:endCxn id="17" idx="1"/>
          </p:cNvCxnSpPr>
          <p:nvPr/>
        </p:nvCxnSpPr>
        <p:spPr>
          <a:xfrm flipV="1">
            <a:off x="1032335" y="3730331"/>
            <a:ext cx="2254727" cy="1271605"/>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82" name="Straight Arrow Connector 81">
            <a:extLst>
              <a:ext uri="{FF2B5EF4-FFF2-40B4-BE49-F238E27FC236}">
                <a16:creationId xmlns:a16="http://schemas.microsoft.com/office/drawing/2014/main" id="{C5A5892B-C65A-334D-9BC7-1D3E55CF9981}"/>
              </a:ext>
            </a:extLst>
          </p:cNvPr>
          <p:cNvCxnSpPr>
            <a:cxnSpLocks/>
            <a:stCxn id="87" idx="3"/>
            <a:endCxn id="17" idx="1"/>
          </p:cNvCxnSpPr>
          <p:nvPr/>
        </p:nvCxnSpPr>
        <p:spPr>
          <a:xfrm flipV="1">
            <a:off x="1041677" y="3730331"/>
            <a:ext cx="2245385" cy="1789955"/>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97" name="Straight Arrow Connector 96">
            <a:extLst>
              <a:ext uri="{FF2B5EF4-FFF2-40B4-BE49-F238E27FC236}">
                <a16:creationId xmlns:a16="http://schemas.microsoft.com/office/drawing/2014/main" id="{DDC6B403-B994-FB40-9F03-9F0242C45CCE}"/>
              </a:ext>
            </a:extLst>
          </p:cNvPr>
          <p:cNvCxnSpPr>
            <a:cxnSpLocks/>
            <a:stCxn id="90" idx="3"/>
            <a:endCxn id="17" idx="1"/>
          </p:cNvCxnSpPr>
          <p:nvPr/>
        </p:nvCxnSpPr>
        <p:spPr>
          <a:xfrm flipV="1">
            <a:off x="1032335" y="3730331"/>
            <a:ext cx="2254727" cy="2298778"/>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98" name="Straight Arrow Connector 97">
            <a:extLst>
              <a:ext uri="{FF2B5EF4-FFF2-40B4-BE49-F238E27FC236}">
                <a16:creationId xmlns:a16="http://schemas.microsoft.com/office/drawing/2014/main" id="{7FBDC1C2-C6A2-244C-9234-3ED5551ED8C1}"/>
              </a:ext>
            </a:extLst>
          </p:cNvPr>
          <p:cNvCxnSpPr>
            <a:cxnSpLocks/>
            <a:stCxn id="92" idx="3"/>
            <a:endCxn id="17" idx="1"/>
          </p:cNvCxnSpPr>
          <p:nvPr/>
        </p:nvCxnSpPr>
        <p:spPr>
          <a:xfrm>
            <a:off x="1033678" y="1304963"/>
            <a:ext cx="2253384" cy="2425368"/>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99" name="Straight Arrow Connector 98">
            <a:extLst>
              <a:ext uri="{FF2B5EF4-FFF2-40B4-BE49-F238E27FC236}">
                <a16:creationId xmlns:a16="http://schemas.microsoft.com/office/drawing/2014/main" id="{FEBF40FD-450D-B24B-85CA-F5C9B7F7B18D}"/>
              </a:ext>
            </a:extLst>
          </p:cNvPr>
          <p:cNvCxnSpPr>
            <a:cxnSpLocks/>
            <a:stCxn id="56" idx="3"/>
            <a:endCxn id="17" idx="1"/>
          </p:cNvCxnSpPr>
          <p:nvPr/>
        </p:nvCxnSpPr>
        <p:spPr>
          <a:xfrm>
            <a:off x="1041677" y="2274117"/>
            <a:ext cx="2245385" cy="1456214"/>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100" name="Straight Arrow Connector 99">
            <a:extLst>
              <a:ext uri="{FF2B5EF4-FFF2-40B4-BE49-F238E27FC236}">
                <a16:creationId xmlns:a16="http://schemas.microsoft.com/office/drawing/2014/main" id="{D17AB6AB-329F-AC41-B395-CB23CCD5F7BF}"/>
              </a:ext>
            </a:extLst>
          </p:cNvPr>
          <p:cNvCxnSpPr>
            <a:cxnSpLocks/>
            <a:stCxn id="79" idx="3"/>
            <a:endCxn id="17" idx="1"/>
          </p:cNvCxnSpPr>
          <p:nvPr/>
        </p:nvCxnSpPr>
        <p:spPr>
          <a:xfrm>
            <a:off x="1033678" y="1790385"/>
            <a:ext cx="2253384" cy="1939946"/>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cxnSp>
        <p:nvCxnSpPr>
          <p:cNvPr id="101" name="Straight Arrow Connector 100">
            <a:extLst>
              <a:ext uri="{FF2B5EF4-FFF2-40B4-BE49-F238E27FC236}">
                <a16:creationId xmlns:a16="http://schemas.microsoft.com/office/drawing/2014/main" id="{F04E7086-5664-AC41-995F-9BC69AC5FEE9}"/>
              </a:ext>
            </a:extLst>
          </p:cNvPr>
          <p:cNvCxnSpPr>
            <a:cxnSpLocks/>
            <a:stCxn id="95" idx="3"/>
            <a:endCxn id="17" idx="1"/>
          </p:cNvCxnSpPr>
          <p:nvPr/>
        </p:nvCxnSpPr>
        <p:spPr>
          <a:xfrm>
            <a:off x="1041677" y="2822866"/>
            <a:ext cx="2245385" cy="907465"/>
          </a:xfrm>
          <a:prstGeom prst="straightConnector1">
            <a:avLst/>
          </a:prstGeom>
          <a:ln w="9525">
            <a:tailEnd type="triangle"/>
          </a:ln>
        </p:spPr>
        <p:style>
          <a:lnRef idx="1">
            <a:schemeClr val="accent1"/>
          </a:lnRef>
          <a:fillRef idx="0">
            <a:schemeClr val="accent1"/>
          </a:fillRef>
          <a:effectRef idx="0">
            <a:schemeClr val="accent1"/>
          </a:effectRef>
          <a:fontRef idx="minor">
            <a:schemeClr val="tx1"/>
          </a:fontRef>
        </p:style>
      </p:cxnSp>
      <p:sp>
        <p:nvSpPr>
          <p:cNvPr id="102" name="Rectangle 101">
            <a:extLst>
              <a:ext uri="{FF2B5EF4-FFF2-40B4-BE49-F238E27FC236}">
                <a16:creationId xmlns:a16="http://schemas.microsoft.com/office/drawing/2014/main" id="{065D50B8-DB44-9B49-92DB-825805F6244D}"/>
              </a:ext>
            </a:extLst>
          </p:cNvPr>
          <p:cNvSpPr/>
          <p:nvPr/>
        </p:nvSpPr>
        <p:spPr>
          <a:xfrm>
            <a:off x="7151265" y="150996"/>
            <a:ext cx="209037" cy="5690735"/>
          </a:xfrm>
          <a:prstGeom prst="rect">
            <a:avLst/>
          </a:prstGeom>
          <a:solidFill>
            <a:schemeClr val="bg2">
              <a:lumMod val="25000"/>
            </a:schemeClr>
          </a:solidFill>
          <a:ln>
            <a:solidFill>
              <a:schemeClr val="dk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103" name="TextBox 102">
            <a:extLst>
              <a:ext uri="{FF2B5EF4-FFF2-40B4-BE49-F238E27FC236}">
                <a16:creationId xmlns:a16="http://schemas.microsoft.com/office/drawing/2014/main" id="{F2B3BF9E-60CB-984A-ACF4-8DC5CCF73E8B}"/>
              </a:ext>
            </a:extLst>
          </p:cNvPr>
          <p:cNvSpPr txBox="1"/>
          <p:nvPr/>
        </p:nvSpPr>
        <p:spPr>
          <a:xfrm>
            <a:off x="3330685" y="2491743"/>
            <a:ext cx="3524250" cy="461665"/>
          </a:xfrm>
          <a:prstGeom prst="rect">
            <a:avLst/>
          </a:prstGeom>
          <a:noFill/>
        </p:spPr>
        <p:txBody>
          <a:bodyPr wrap="square" rtlCol="0">
            <a:spAutoFit/>
          </a:bodyPr>
          <a:lstStyle/>
          <a:p>
            <a:r>
              <a:rPr lang="en-US" sz="2400" b="1" dirty="0">
                <a:solidFill>
                  <a:schemeClr val="accent3">
                    <a:lumMod val="50000"/>
                  </a:schemeClr>
                </a:solidFill>
                <a:latin typeface="Fira Sans Condensed" panose="020B0503050000020004" pitchFamily="34" charset="0"/>
              </a:rPr>
              <a:t>INTERNET</a:t>
            </a:r>
            <a:endParaRPr lang="en-US" sz="3600" b="1" dirty="0">
              <a:solidFill>
                <a:schemeClr val="accent3">
                  <a:lumMod val="50000"/>
                </a:schemeClr>
              </a:solidFill>
              <a:latin typeface="Fira Sans Condensed" panose="020B0503050000020004" pitchFamily="34" charset="0"/>
            </a:endParaRPr>
          </a:p>
        </p:txBody>
      </p:sp>
      <p:cxnSp>
        <p:nvCxnSpPr>
          <p:cNvPr id="119" name="Straight Arrow Connector 118">
            <a:extLst>
              <a:ext uri="{FF2B5EF4-FFF2-40B4-BE49-F238E27FC236}">
                <a16:creationId xmlns:a16="http://schemas.microsoft.com/office/drawing/2014/main" id="{0FDA513B-C7AC-C34D-B671-C3D233432462}"/>
              </a:ext>
            </a:extLst>
          </p:cNvPr>
          <p:cNvCxnSpPr>
            <a:cxnSpLocks/>
            <a:stCxn id="17" idx="3"/>
          </p:cNvCxnSpPr>
          <p:nvPr/>
        </p:nvCxnSpPr>
        <p:spPr>
          <a:xfrm flipV="1">
            <a:off x="4705128" y="690555"/>
            <a:ext cx="2441652" cy="303977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4" name="Straight Arrow Connector 123">
            <a:extLst>
              <a:ext uri="{FF2B5EF4-FFF2-40B4-BE49-F238E27FC236}">
                <a16:creationId xmlns:a16="http://schemas.microsoft.com/office/drawing/2014/main" id="{29BDDACF-412F-374F-90C2-5DAC8E33B062}"/>
              </a:ext>
            </a:extLst>
          </p:cNvPr>
          <p:cNvCxnSpPr>
            <a:cxnSpLocks/>
            <a:stCxn id="17" idx="3"/>
          </p:cNvCxnSpPr>
          <p:nvPr/>
        </p:nvCxnSpPr>
        <p:spPr>
          <a:xfrm flipV="1">
            <a:off x="4705128" y="1377523"/>
            <a:ext cx="2423648" cy="235280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25" name="Straight Arrow Connector 124">
            <a:extLst>
              <a:ext uri="{FF2B5EF4-FFF2-40B4-BE49-F238E27FC236}">
                <a16:creationId xmlns:a16="http://schemas.microsoft.com/office/drawing/2014/main" id="{430B2052-8E66-3947-8F21-E802C39BDAA6}"/>
              </a:ext>
            </a:extLst>
          </p:cNvPr>
          <p:cNvCxnSpPr>
            <a:cxnSpLocks/>
            <a:stCxn id="17" idx="3"/>
          </p:cNvCxnSpPr>
          <p:nvPr/>
        </p:nvCxnSpPr>
        <p:spPr>
          <a:xfrm flipV="1">
            <a:off x="4705128" y="1016269"/>
            <a:ext cx="2448025" cy="2714062"/>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39" name="Straight Arrow Connector 138">
            <a:extLst>
              <a:ext uri="{FF2B5EF4-FFF2-40B4-BE49-F238E27FC236}">
                <a16:creationId xmlns:a16="http://schemas.microsoft.com/office/drawing/2014/main" id="{6A004947-4528-9644-BDE7-A67EB534C37D}"/>
              </a:ext>
            </a:extLst>
          </p:cNvPr>
          <p:cNvCxnSpPr>
            <a:cxnSpLocks/>
            <a:stCxn id="17" idx="3"/>
          </p:cNvCxnSpPr>
          <p:nvPr/>
        </p:nvCxnSpPr>
        <p:spPr>
          <a:xfrm flipV="1">
            <a:off x="4705128" y="2042042"/>
            <a:ext cx="2441652" cy="168828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2" name="Straight Arrow Connector 141">
            <a:extLst>
              <a:ext uri="{FF2B5EF4-FFF2-40B4-BE49-F238E27FC236}">
                <a16:creationId xmlns:a16="http://schemas.microsoft.com/office/drawing/2014/main" id="{40C36EE7-7AC8-9845-8B09-473A82EDDC62}"/>
              </a:ext>
            </a:extLst>
          </p:cNvPr>
          <p:cNvCxnSpPr>
            <a:cxnSpLocks/>
            <a:stCxn id="17" idx="3"/>
          </p:cNvCxnSpPr>
          <p:nvPr/>
        </p:nvCxnSpPr>
        <p:spPr>
          <a:xfrm flipV="1">
            <a:off x="4705128" y="2595720"/>
            <a:ext cx="2453943" cy="113461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Straight Arrow Connector 142">
            <a:extLst>
              <a:ext uri="{FF2B5EF4-FFF2-40B4-BE49-F238E27FC236}">
                <a16:creationId xmlns:a16="http://schemas.microsoft.com/office/drawing/2014/main" id="{0F95F79E-93AB-7D42-80F0-E7A65B667A3B}"/>
              </a:ext>
            </a:extLst>
          </p:cNvPr>
          <p:cNvCxnSpPr>
            <a:cxnSpLocks/>
            <a:stCxn id="17" idx="3"/>
            <a:endCxn id="102" idx="1"/>
          </p:cNvCxnSpPr>
          <p:nvPr/>
        </p:nvCxnSpPr>
        <p:spPr>
          <a:xfrm flipV="1">
            <a:off x="4705128" y="2996364"/>
            <a:ext cx="2446137" cy="733967"/>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4" name="Straight Arrow Connector 143">
            <a:extLst>
              <a:ext uri="{FF2B5EF4-FFF2-40B4-BE49-F238E27FC236}">
                <a16:creationId xmlns:a16="http://schemas.microsoft.com/office/drawing/2014/main" id="{D3168DB0-2453-AF4B-BBCF-F42DF2BF17B0}"/>
              </a:ext>
            </a:extLst>
          </p:cNvPr>
          <p:cNvCxnSpPr>
            <a:cxnSpLocks/>
            <a:stCxn id="17" idx="3"/>
          </p:cNvCxnSpPr>
          <p:nvPr/>
        </p:nvCxnSpPr>
        <p:spPr>
          <a:xfrm flipV="1">
            <a:off x="4705128" y="3392705"/>
            <a:ext cx="2453943" cy="337626"/>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5" name="Straight Arrow Connector 144">
            <a:extLst>
              <a:ext uri="{FF2B5EF4-FFF2-40B4-BE49-F238E27FC236}">
                <a16:creationId xmlns:a16="http://schemas.microsoft.com/office/drawing/2014/main" id="{3743745C-A68F-B444-819B-47D14E5FBB02}"/>
              </a:ext>
            </a:extLst>
          </p:cNvPr>
          <p:cNvCxnSpPr>
            <a:cxnSpLocks/>
            <a:stCxn id="17" idx="3"/>
          </p:cNvCxnSpPr>
          <p:nvPr/>
        </p:nvCxnSpPr>
        <p:spPr>
          <a:xfrm flipV="1">
            <a:off x="4705128" y="3693151"/>
            <a:ext cx="2436838" cy="37180"/>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6" name="Straight Arrow Connector 145">
            <a:extLst>
              <a:ext uri="{FF2B5EF4-FFF2-40B4-BE49-F238E27FC236}">
                <a16:creationId xmlns:a16="http://schemas.microsoft.com/office/drawing/2014/main" id="{8B421151-4B89-3240-B456-65ACE8B71670}"/>
              </a:ext>
            </a:extLst>
          </p:cNvPr>
          <p:cNvCxnSpPr>
            <a:cxnSpLocks/>
            <a:stCxn id="17" idx="3"/>
          </p:cNvCxnSpPr>
          <p:nvPr/>
        </p:nvCxnSpPr>
        <p:spPr>
          <a:xfrm>
            <a:off x="4705128" y="3730331"/>
            <a:ext cx="2450951" cy="28259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47" name="Straight Arrow Connector 146">
            <a:extLst>
              <a:ext uri="{FF2B5EF4-FFF2-40B4-BE49-F238E27FC236}">
                <a16:creationId xmlns:a16="http://schemas.microsoft.com/office/drawing/2014/main" id="{F7F3EB5A-776E-B941-93FB-038D2C5A7A7C}"/>
              </a:ext>
            </a:extLst>
          </p:cNvPr>
          <p:cNvCxnSpPr>
            <a:cxnSpLocks/>
            <a:stCxn id="17" idx="3"/>
          </p:cNvCxnSpPr>
          <p:nvPr/>
        </p:nvCxnSpPr>
        <p:spPr>
          <a:xfrm>
            <a:off x="4705128" y="3730331"/>
            <a:ext cx="2435447" cy="608971"/>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7" name="Straight Arrow Connector 166">
            <a:extLst>
              <a:ext uri="{FF2B5EF4-FFF2-40B4-BE49-F238E27FC236}">
                <a16:creationId xmlns:a16="http://schemas.microsoft.com/office/drawing/2014/main" id="{BFDFC559-FA60-7846-95EF-61205CD0C1B1}"/>
              </a:ext>
            </a:extLst>
          </p:cNvPr>
          <p:cNvCxnSpPr>
            <a:cxnSpLocks/>
            <a:stCxn id="17" idx="3"/>
          </p:cNvCxnSpPr>
          <p:nvPr/>
        </p:nvCxnSpPr>
        <p:spPr>
          <a:xfrm>
            <a:off x="4705128" y="3730331"/>
            <a:ext cx="2450951" cy="975505"/>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68" name="Straight Arrow Connector 167">
            <a:extLst>
              <a:ext uri="{FF2B5EF4-FFF2-40B4-BE49-F238E27FC236}">
                <a16:creationId xmlns:a16="http://schemas.microsoft.com/office/drawing/2014/main" id="{A52DE1E3-0187-314E-86C1-24C869CDA8FC}"/>
              </a:ext>
            </a:extLst>
          </p:cNvPr>
          <p:cNvCxnSpPr>
            <a:cxnSpLocks/>
            <a:stCxn id="17" idx="3"/>
          </p:cNvCxnSpPr>
          <p:nvPr/>
        </p:nvCxnSpPr>
        <p:spPr>
          <a:xfrm>
            <a:off x="4705128" y="3730331"/>
            <a:ext cx="2440219" cy="1367969"/>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76" name="Straight Arrow Connector 175">
            <a:extLst>
              <a:ext uri="{FF2B5EF4-FFF2-40B4-BE49-F238E27FC236}">
                <a16:creationId xmlns:a16="http://schemas.microsoft.com/office/drawing/2014/main" id="{D533468A-907D-3445-9961-A6E497C09407}"/>
              </a:ext>
            </a:extLst>
          </p:cNvPr>
          <p:cNvCxnSpPr>
            <a:cxnSpLocks/>
            <a:stCxn id="17" idx="3"/>
          </p:cNvCxnSpPr>
          <p:nvPr/>
        </p:nvCxnSpPr>
        <p:spPr>
          <a:xfrm>
            <a:off x="4705128" y="3730331"/>
            <a:ext cx="2435447" cy="1905228"/>
          </a:xfrm>
          <a:prstGeom prst="straightConnector1">
            <a:avLst/>
          </a:prstGeom>
          <a:ln w="12700">
            <a:solidFill>
              <a:srgbClr val="0070C0"/>
            </a:solidFill>
            <a:tailEnd type="triangle"/>
          </a:ln>
        </p:spPr>
        <p:style>
          <a:lnRef idx="1">
            <a:schemeClr val="accent1"/>
          </a:lnRef>
          <a:fillRef idx="0">
            <a:schemeClr val="accent1"/>
          </a:fillRef>
          <a:effectRef idx="0">
            <a:schemeClr val="accent1"/>
          </a:effectRef>
          <a:fontRef idx="minor">
            <a:schemeClr val="tx1"/>
          </a:fontRef>
        </p:style>
      </p:cxnSp>
      <p:sp>
        <p:nvSpPr>
          <p:cNvPr id="179" name="TextBox 178">
            <a:extLst>
              <a:ext uri="{FF2B5EF4-FFF2-40B4-BE49-F238E27FC236}">
                <a16:creationId xmlns:a16="http://schemas.microsoft.com/office/drawing/2014/main" id="{06C170CC-53CC-2544-B58E-1D6E4D1BF9B9}"/>
              </a:ext>
            </a:extLst>
          </p:cNvPr>
          <p:cNvSpPr txBox="1"/>
          <p:nvPr/>
        </p:nvSpPr>
        <p:spPr>
          <a:xfrm>
            <a:off x="2345515" y="98474"/>
            <a:ext cx="3524250" cy="584775"/>
          </a:xfrm>
          <a:prstGeom prst="rect">
            <a:avLst/>
          </a:prstGeom>
          <a:noFill/>
        </p:spPr>
        <p:txBody>
          <a:bodyPr wrap="square" rtlCol="0">
            <a:spAutoFit/>
          </a:bodyPr>
          <a:lstStyle/>
          <a:p>
            <a:pPr algn="ctr"/>
            <a:r>
              <a:rPr lang="en-US" sz="3200" b="1" dirty="0">
                <a:solidFill>
                  <a:schemeClr val="accent3">
                    <a:lumMod val="50000"/>
                  </a:schemeClr>
                </a:solidFill>
                <a:latin typeface="Fira Sans Condensed" panose="020B0503050000020004" pitchFamily="34" charset="0"/>
              </a:rPr>
              <a:t>API REQUESTS</a:t>
            </a:r>
            <a:endParaRPr lang="en-US" sz="4400" b="1" dirty="0">
              <a:solidFill>
                <a:schemeClr val="accent3">
                  <a:lumMod val="50000"/>
                </a:schemeClr>
              </a:solidFill>
              <a:latin typeface="Fira Sans Condensed" panose="020B0503050000020004" pitchFamily="34" charset="0"/>
            </a:endParaRPr>
          </a:p>
        </p:txBody>
      </p:sp>
      <p:sp>
        <p:nvSpPr>
          <p:cNvPr id="180" name="TextBox 179">
            <a:extLst>
              <a:ext uri="{FF2B5EF4-FFF2-40B4-BE49-F238E27FC236}">
                <a16:creationId xmlns:a16="http://schemas.microsoft.com/office/drawing/2014/main" id="{87C1D2B7-F4B4-9944-8FC2-DC442BA9CCB0}"/>
              </a:ext>
            </a:extLst>
          </p:cNvPr>
          <p:cNvSpPr txBox="1"/>
          <p:nvPr/>
        </p:nvSpPr>
        <p:spPr>
          <a:xfrm>
            <a:off x="2343469" y="530979"/>
            <a:ext cx="3524250" cy="338554"/>
          </a:xfrm>
          <a:prstGeom prst="rect">
            <a:avLst/>
          </a:prstGeom>
          <a:noFill/>
        </p:spPr>
        <p:txBody>
          <a:bodyPr wrap="square" rtlCol="0">
            <a:spAutoFit/>
          </a:bodyPr>
          <a:lstStyle/>
          <a:p>
            <a:pPr algn="ctr"/>
            <a:r>
              <a:rPr lang="en-US" sz="1600" b="1" dirty="0">
                <a:solidFill>
                  <a:schemeClr val="accent3">
                    <a:lumMod val="60000"/>
                    <a:lumOff val="40000"/>
                  </a:schemeClr>
                </a:solidFill>
                <a:latin typeface="Fira Sans Condensed" panose="020B0503050000020004" pitchFamily="34" charset="0"/>
              </a:rPr>
              <a:t>Multiple Executions at once</a:t>
            </a:r>
          </a:p>
        </p:txBody>
      </p:sp>
      <p:sp>
        <p:nvSpPr>
          <p:cNvPr id="181" name="TextBox 180">
            <a:extLst>
              <a:ext uri="{FF2B5EF4-FFF2-40B4-BE49-F238E27FC236}">
                <a16:creationId xmlns:a16="http://schemas.microsoft.com/office/drawing/2014/main" id="{08370EA9-8B32-704C-961A-D8D5F6D5C647}"/>
              </a:ext>
            </a:extLst>
          </p:cNvPr>
          <p:cNvSpPr txBox="1"/>
          <p:nvPr/>
        </p:nvSpPr>
        <p:spPr>
          <a:xfrm>
            <a:off x="9495503" y="94483"/>
            <a:ext cx="3156995" cy="461665"/>
          </a:xfrm>
          <a:prstGeom prst="rect">
            <a:avLst/>
          </a:prstGeom>
          <a:noFill/>
        </p:spPr>
        <p:txBody>
          <a:bodyPr wrap="square" rtlCol="0">
            <a:spAutoFit/>
          </a:bodyPr>
          <a:lstStyle/>
          <a:p>
            <a:pPr algn="ctr"/>
            <a:r>
              <a:rPr lang="en-US" sz="2400" b="1" u="sng" dirty="0">
                <a:solidFill>
                  <a:schemeClr val="accent3">
                    <a:lumMod val="50000"/>
                  </a:schemeClr>
                </a:solidFill>
                <a:latin typeface="Fira Sans Condensed" panose="020B0503050000020004" pitchFamily="34" charset="0"/>
              </a:rPr>
              <a:t>SERVER</a:t>
            </a:r>
            <a:endParaRPr lang="en-US" sz="3600" b="1" u="sng" dirty="0">
              <a:solidFill>
                <a:schemeClr val="accent3">
                  <a:lumMod val="50000"/>
                </a:schemeClr>
              </a:solidFill>
              <a:latin typeface="Fira Sans Condensed" panose="020B0503050000020004" pitchFamily="34" charset="0"/>
            </a:endParaRPr>
          </a:p>
        </p:txBody>
      </p:sp>
      <p:sp>
        <p:nvSpPr>
          <p:cNvPr id="195" name="Right Arrow 194">
            <a:extLst>
              <a:ext uri="{FF2B5EF4-FFF2-40B4-BE49-F238E27FC236}">
                <a16:creationId xmlns:a16="http://schemas.microsoft.com/office/drawing/2014/main" id="{32CD934D-10DA-A643-B8F6-5725B85E87BE}"/>
              </a:ext>
            </a:extLst>
          </p:cNvPr>
          <p:cNvSpPr/>
          <p:nvPr/>
        </p:nvSpPr>
        <p:spPr>
          <a:xfrm>
            <a:off x="3096882" y="1668418"/>
            <a:ext cx="1875098" cy="270150"/>
          </a:xfrm>
          <a:prstGeom prst="rightArrow">
            <a:avLst/>
          </a:prstGeom>
          <a:solidFill>
            <a:srgbClr val="E66900"/>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196" name="Right Arrow 195">
            <a:extLst>
              <a:ext uri="{FF2B5EF4-FFF2-40B4-BE49-F238E27FC236}">
                <a16:creationId xmlns:a16="http://schemas.microsoft.com/office/drawing/2014/main" id="{3C3A4E20-4E87-4E4E-8AB1-C286F3762399}"/>
              </a:ext>
            </a:extLst>
          </p:cNvPr>
          <p:cNvSpPr/>
          <p:nvPr/>
        </p:nvSpPr>
        <p:spPr>
          <a:xfrm rot="10800000">
            <a:off x="3207335" y="6176205"/>
            <a:ext cx="3951735" cy="255818"/>
          </a:xfrm>
          <a:prstGeom prst="rightArrow">
            <a:avLst/>
          </a:prstGeom>
          <a:solidFill>
            <a:srgbClr val="64A32F"/>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197" name="TextBox 196">
            <a:extLst>
              <a:ext uri="{FF2B5EF4-FFF2-40B4-BE49-F238E27FC236}">
                <a16:creationId xmlns:a16="http://schemas.microsoft.com/office/drawing/2014/main" id="{FFA1F566-6D4A-2E46-A9BB-E662C45D38E7}"/>
              </a:ext>
            </a:extLst>
          </p:cNvPr>
          <p:cNvSpPr txBox="1"/>
          <p:nvPr/>
        </p:nvSpPr>
        <p:spPr>
          <a:xfrm>
            <a:off x="2193094" y="1222441"/>
            <a:ext cx="3524250" cy="553998"/>
          </a:xfrm>
          <a:prstGeom prst="rect">
            <a:avLst/>
          </a:prstGeom>
          <a:noFill/>
        </p:spPr>
        <p:txBody>
          <a:bodyPr wrap="square" rtlCol="0">
            <a:spAutoFit/>
          </a:bodyPr>
          <a:lstStyle/>
          <a:p>
            <a:pPr algn="ctr"/>
            <a:r>
              <a:rPr lang="en-US" sz="3000" b="1" dirty="0">
                <a:solidFill>
                  <a:schemeClr val="accent3">
                    <a:lumMod val="50000"/>
                  </a:schemeClr>
                </a:solidFill>
                <a:latin typeface="Fira Sans Condensed" panose="020B0503050000020004" pitchFamily="34" charset="0"/>
              </a:rPr>
              <a:t>POST</a:t>
            </a:r>
          </a:p>
        </p:txBody>
      </p:sp>
      <p:sp>
        <p:nvSpPr>
          <p:cNvPr id="199" name="TextBox 198">
            <a:extLst>
              <a:ext uri="{FF2B5EF4-FFF2-40B4-BE49-F238E27FC236}">
                <a16:creationId xmlns:a16="http://schemas.microsoft.com/office/drawing/2014/main" id="{7F9AF948-39A2-074D-8C10-14A1EC622329}"/>
              </a:ext>
            </a:extLst>
          </p:cNvPr>
          <p:cNvSpPr txBox="1"/>
          <p:nvPr/>
        </p:nvSpPr>
        <p:spPr>
          <a:xfrm>
            <a:off x="3278611" y="5209678"/>
            <a:ext cx="3524250" cy="1015663"/>
          </a:xfrm>
          <a:prstGeom prst="rect">
            <a:avLst/>
          </a:prstGeom>
          <a:noFill/>
        </p:spPr>
        <p:txBody>
          <a:bodyPr wrap="square" rtlCol="0">
            <a:spAutoFit/>
          </a:bodyPr>
          <a:lstStyle/>
          <a:p>
            <a:pPr algn="ctr"/>
            <a:r>
              <a:rPr lang="en-US" sz="3000" b="1" dirty="0">
                <a:solidFill>
                  <a:schemeClr val="accent3">
                    <a:lumMod val="50000"/>
                  </a:schemeClr>
                </a:solidFill>
                <a:latin typeface="Fira Sans Condensed" panose="020B0503050000020004" pitchFamily="34" charset="0"/>
              </a:rPr>
              <a:t>GET (Server Response)</a:t>
            </a:r>
          </a:p>
        </p:txBody>
      </p:sp>
    </p:spTree>
    <p:extLst>
      <p:ext uri="{BB962C8B-B14F-4D97-AF65-F5344CB8AC3E}">
        <p14:creationId xmlns:p14="http://schemas.microsoft.com/office/powerpoint/2010/main" val="178371525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fade">
                                      <p:cBhvr>
                                        <p:cTn id="7" dur="500"/>
                                        <p:tgtEl>
                                          <p:spTgt spid="17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0"/>
                                        </p:tgtEl>
                                        <p:attrNameLst>
                                          <p:attrName>style.visibility</p:attrName>
                                        </p:attrNameLst>
                                      </p:cBhvr>
                                      <p:to>
                                        <p:strVal val="visible"/>
                                      </p:to>
                                    </p:set>
                                    <p:animEffect transition="in" filter="fade">
                                      <p:cBhvr>
                                        <p:cTn id="10" dur="500"/>
                                        <p:tgtEl>
                                          <p:spTgt spid="180"/>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86"/>
                                        </p:tgtEl>
                                        <p:attrNameLst>
                                          <p:attrName>style.visibility</p:attrName>
                                        </p:attrNameLst>
                                      </p:cBhvr>
                                      <p:to>
                                        <p:strVal val="visible"/>
                                      </p:to>
                                    </p:set>
                                    <p:animEffect transition="in" filter="fade">
                                      <p:cBhvr>
                                        <p:cTn id="14" dur="300"/>
                                        <p:tgtEl>
                                          <p:spTgt spid="86"/>
                                        </p:tgtEl>
                                      </p:cBhvr>
                                    </p:animEffect>
                                  </p:childTnLst>
                                </p:cTn>
                              </p:par>
                            </p:childTnLst>
                          </p:cTn>
                        </p:par>
                        <p:par>
                          <p:cTn id="15" fill="hold">
                            <p:stCondLst>
                              <p:cond delay="800"/>
                            </p:stCondLst>
                            <p:childTnLst>
                              <p:par>
                                <p:cTn id="16" presetID="10" presetClass="entr" presetSubtype="0" fill="hold" nodeType="afterEffect">
                                  <p:stCondLst>
                                    <p:cond delay="0"/>
                                  </p:stCondLst>
                                  <p:childTnLst>
                                    <p:set>
                                      <p:cBhvr>
                                        <p:cTn id="17" dur="1" fill="hold">
                                          <p:stCondLst>
                                            <p:cond delay="0"/>
                                          </p:stCondLst>
                                        </p:cTn>
                                        <p:tgtEl>
                                          <p:spTgt spid="85"/>
                                        </p:tgtEl>
                                        <p:attrNameLst>
                                          <p:attrName>style.visibility</p:attrName>
                                        </p:attrNameLst>
                                      </p:cBhvr>
                                      <p:to>
                                        <p:strVal val="visible"/>
                                      </p:to>
                                    </p:set>
                                    <p:animEffect transition="in" filter="fade">
                                      <p:cBhvr>
                                        <p:cTn id="18" dur="300"/>
                                        <p:tgtEl>
                                          <p:spTgt spid="85"/>
                                        </p:tgtEl>
                                      </p:cBhvr>
                                    </p:animEffect>
                                  </p:childTnLst>
                                </p:cTn>
                              </p:par>
                            </p:childTnLst>
                          </p:cTn>
                        </p:par>
                        <p:par>
                          <p:cTn id="19" fill="hold">
                            <p:stCondLst>
                              <p:cond delay="1100"/>
                            </p:stCondLst>
                            <p:childTnLst>
                              <p:par>
                                <p:cTn id="20" presetID="10" presetClass="entr" presetSubtype="0" fill="hold"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300"/>
                                        <p:tgtEl>
                                          <p:spTgt spid="92"/>
                                        </p:tgtEl>
                                      </p:cBhvr>
                                    </p:animEffect>
                                  </p:childTnLst>
                                </p:cTn>
                              </p:par>
                            </p:childTnLst>
                          </p:cTn>
                        </p:par>
                        <p:par>
                          <p:cTn id="23" fill="hold">
                            <p:stCondLst>
                              <p:cond delay="1400"/>
                            </p:stCondLst>
                            <p:childTnLst>
                              <p:par>
                                <p:cTn id="24" presetID="10" presetClass="entr" presetSubtype="0" fill="hold" nodeType="afterEffect">
                                  <p:stCondLst>
                                    <p:cond delay="0"/>
                                  </p:stCondLst>
                                  <p:childTnLst>
                                    <p:set>
                                      <p:cBhvr>
                                        <p:cTn id="25" dur="1" fill="hold">
                                          <p:stCondLst>
                                            <p:cond delay="0"/>
                                          </p:stCondLst>
                                        </p:cTn>
                                        <p:tgtEl>
                                          <p:spTgt spid="79"/>
                                        </p:tgtEl>
                                        <p:attrNameLst>
                                          <p:attrName>style.visibility</p:attrName>
                                        </p:attrNameLst>
                                      </p:cBhvr>
                                      <p:to>
                                        <p:strVal val="visible"/>
                                      </p:to>
                                    </p:set>
                                    <p:animEffect transition="in" filter="fade">
                                      <p:cBhvr>
                                        <p:cTn id="26" dur="300"/>
                                        <p:tgtEl>
                                          <p:spTgt spid="79"/>
                                        </p:tgtEl>
                                      </p:cBhvr>
                                    </p:animEffect>
                                  </p:childTnLst>
                                </p:cTn>
                              </p:par>
                            </p:childTnLst>
                          </p:cTn>
                        </p:par>
                        <p:par>
                          <p:cTn id="27" fill="hold">
                            <p:stCondLst>
                              <p:cond delay="1700"/>
                            </p:stCondLst>
                            <p:childTnLst>
                              <p:par>
                                <p:cTn id="28" presetID="10" presetClass="entr" presetSubtype="0" fill="hold" nodeType="after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300"/>
                                        <p:tgtEl>
                                          <p:spTgt spid="56"/>
                                        </p:tgtEl>
                                      </p:cBhvr>
                                    </p:animEffect>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95"/>
                                        </p:tgtEl>
                                        <p:attrNameLst>
                                          <p:attrName>style.visibility</p:attrName>
                                        </p:attrNameLst>
                                      </p:cBhvr>
                                      <p:to>
                                        <p:strVal val="visible"/>
                                      </p:to>
                                    </p:set>
                                    <p:animEffect transition="in" filter="fade">
                                      <p:cBhvr>
                                        <p:cTn id="34" dur="300"/>
                                        <p:tgtEl>
                                          <p:spTgt spid="95"/>
                                        </p:tgtEl>
                                      </p:cBhvr>
                                    </p:animEffect>
                                  </p:childTnLst>
                                </p:cTn>
                              </p:par>
                            </p:childTnLst>
                          </p:cTn>
                        </p:par>
                        <p:par>
                          <p:cTn id="35" fill="hold">
                            <p:stCondLst>
                              <p:cond delay="2300"/>
                            </p:stCondLst>
                            <p:childTnLst>
                              <p:par>
                                <p:cTn id="36" presetID="10" presetClass="entr" presetSubtype="0" fill="hold" nodeType="afterEffect">
                                  <p:stCondLst>
                                    <p:cond delay="0"/>
                                  </p:stCondLst>
                                  <p:childTnLst>
                                    <p:set>
                                      <p:cBhvr>
                                        <p:cTn id="37" dur="1" fill="hold">
                                          <p:stCondLst>
                                            <p:cond delay="0"/>
                                          </p:stCondLst>
                                        </p:cTn>
                                        <p:tgtEl>
                                          <p:spTgt spid="51"/>
                                        </p:tgtEl>
                                        <p:attrNameLst>
                                          <p:attrName>style.visibility</p:attrName>
                                        </p:attrNameLst>
                                      </p:cBhvr>
                                      <p:to>
                                        <p:strVal val="visible"/>
                                      </p:to>
                                    </p:set>
                                    <p:animEffect transition="in" filter="fade">
                                      <p:cBhvr>
                                        <p:cTn id="38" dur="300"/>
                                        <p:tgtEl>
                                          <p:spTgt spid="51"/>
                                        </p:tgtEl>
                                      </p:cBhvr>
                                    </p:animEffect>
                                  </p:childTnLst>
                                </p:cTn>
                              </p:par>
                            </p:childTnLst>
                          </p:cTn>
                        </p:par>
                        <p:par>
                          <p:cTn id="39" fill="hold">
                            <p:stCondLst>
                              <p:cond delay="2600"/>
                            </p:stCondLst>
                            <p:childTnLst>
                              <p:par>
                                <p:cTn id="40" presetID="10" presetClass="entr" presetSubtype="0" fill="hold" nodeType="afterEffect">
                                  <p:stCondLst>
                                    <p:cond delay="0"/>
                                  </p:stCondLst>
                                  <p:childTnLst>
                                    <p:set>
                                      <p:cBhvr>
                                        <p:cTn id="41" dur="1" fill="hold">
                                          <p:stCondLst>
                                            <p:cond delay="0"/>
                                          </p:stCondLst>
                                        </p:cTn>
                                        <p:tgtEl>
                                          <p:spTgt spid="89"/>
                                        </p:tgtEl>
                                        <p:attrNameLst>
                                          <p:attrName>style.visibility</p:attrName>
                                        </p:attrNameLst>
                                      </p:cBhvr>
                                      <p:to>
                                        <p:strVal val="visible"/>
                                      </p:to>
                                    </p:set>
                                    <p:animEffect transition="in" filter="fade">
                                      <p:cBhvr>
                                        <p:cTn id="42" dur="300"/>
                                        <p:tgtEl>
                                          <p:spTgt spid="89"/>
                                        </p:tgtEl>
                                      </p:cBhvr>
                                    </p:animEffect>
                                  </p:childTnLst>
                                </p:cTn>
                              </p:par>
                            </p:childTnLst>
                          </p:cTn>
                        </p:par>
                        <p:par>
                          <p:cTn id="43" fill="hold">
                            <p:stCondLst>
                              <p:cond delay="2900"/>
                            </p:stCondLst>
                            <p:childTnLst>
                              <p:par>
                                <p:cTn id="44" presetID="10" presetClass="entr" presetSubtype="0" fill="hold"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300"/>
                                        <p:tgtEl>
                                          <p:spTgt spid="60"/>
                                        </p:tgtEl>
                                      </p:cBhvr>
                                    </p:animEffect>
                                  </p:childTnLst>
                                </p:cTn>
                              </p:par>
                            </p:childTnLst>
                          </p:cTn>
                        </p:par>
                        <p:par>
                          <p:cTn id="47" fill="hold">
                            <p:stCondLst>
                              <p:cond delay="3200"/>
                            </p:stCondLst>
                            <p:childTnLst>
                              <p:par>
                                <p:cTn id="48" presetID="10" presetClass="entr" presetSubtype="0"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300"/>
                                        <p:tgtEl>
                                          <p:spTgt spid="53"/>
                                        </p:tgtEl>
                                      </p:cBhvr>
                                    </p:animEffect>
                                  </p:childTnLst>
                                </p:cTn>
                              </p:par>
                            </p:childTnLst>
                          </p:cTn>
                        </p:par>
                        <p:par>
                          <p:cTn id="51" fill="hold">
                            <p:stCondLst>
                              <p:cond delay="3500"/>
                            </p:stCondLst>
                            <p:childTnLst>
                              <p:par>
                                <p:cTn id="52" presetID="10" presetClass="entr" presetSubtype="0" fill="hold" nodeType="afterEffect">
                                  <p:stCondLst>
                                    <p:cond delay="0"/>
                                  </p:stCondLst>
                                  <p:childTnLst>
                                    <p:set>
                                      <p:cBhvr>
                                        <p:cTn id="53" dur="1" fill="hold">
                                          <p:stCondLst>
                                            <p:cond delay="0"/>
                                          </p:stCondLst>
                                        </p:cTn>
                                        <p:tgtEl>
                                          <p:spTgt spid="87"/>
                                        </p:tgtEl>
                                        <p:attrNameLst>
                                          <p:attrName>style.visibility</p:attrName>
                                        </p:attrNameLst>
                                      </p:cBhvr>
                                      <p:to>
                                        <p:strVal val="visible"/>
                                      </p:to>
                                    </p:set>
                                    <p:animEffect transition="in" filter="fade">
                                      <p:cBhvr>
                                        <p:cTn id="54" dur="300"/>
                                        <p:tgtEl>
                                          <p:spTgt spid="87"/>
                                        </p:tgtEl>
                                      </p:cBhvr>
                                    </p:animEffect>
                                  </p:childTnLst>
                                </p:cTn>
                              </p:par>
                            </p:childTnLst>
                          </p:cTn>
                        </p:par>
                        <p:par>
                          <p:cTn id="55" fill="hold">
                            <p:stCondLst>
                              <p:cond delay="3800"/>
                            </p:stCondLst>
                            <p:childTnLst>
                              <p:par>
                                <p:cTn id="56" presetID="10" presetClass="entr" presetSubtype="0" fill="hold" nodeType="afterEffect">
                                  <p:stCondLst>
                                    <p:cond delay="0"/>
                                  </p:stCondLst>
                                  <p:childTnLst>
                                    <p:set>
                                      <p:cBhvr>
                                        <p:cTn id="57" dur="1" fill="hold">
                                          <p:stCondLst>
                                            <p:cond delay="0"/>
                                          </p:stCondLst>
                                        </p:cTn>
                                        <p:tgtEl>
                                          <p:spTgt spid="90"/>
                                        </p:tgtEl>
                                        <p:attrNameLst>
                                          <p:attrName>style.visibility</p:attrName>
                                        </p:attrNameLst>
                                      </p:cBhvr>
                                      <p:to>
                                        <p:strVal val="visible"/>
                                      </p:to>
                                    </p:set>
                                    <p:animEffect transition="in" filter="fade">
                                      <p:cBhvr>
                                        <p:cTn id="58" dur="300"/>
                                        <p:tgtEl>
                                          <p:spTgt spid="90"/>
                                        </p:tgtEl>
                                      </p:cBhvr>
                                    </p:animEffect>
                                  </p:childTnLst>
                                </p:cTn>
                              </p:par>
                            </p:childTnLst>
                          </p:cTn>
                        </p:par>
                        <p:par>
                          <p:cTn id="59" fill="hold">
                            <p:stCondLst>
                              <p:cond delay="4100"/>
                            </p:stCondLst>
                            <p:childTnLst>
                              <p:par>
                                <p:cTn id="60" presetID="10" presetClass="entr" presetSubtype="0" fill="hold" nodeType="afterEffect">
                                  <p:stCondLst>
                                    <p:cond delay="0"/>
                                  </p:stCondLst>
                                  <p:childTnLst>
                                    <p:set>
                                      <p:cBhvr>
                                        <p:cTn id="61" dur="1" fill="hold">
                                          <p:stCondLst>
                                            <p:cond delay="0"/>
                                          </p:stCondLst>
                                        </p:cTn>
                                        <p:tgtEl>
                                          <p:spTgt spid="88"/>
                                        </p:tgtEl>
                                        <p:attrNameLst>
                                          <p:attrName>style.visibility</p:attrName>
                                        </p:attrNameLst>
                                      </p:cBhvr>
                                      <p:to>
                                        <p:strVal val="visible"/>
                                      </p:to>
                                    </p:set>
                                    <p:animEffect transition="in" filter="fade">
                                      <p:cBhvr>
                                        <p:cTn id="62" dur="300"/>
                                        <p:tgtEl>
                                          <p:spTgt spid="88"/>
                                        </p:tgtEl>
                                      </p:cBhvr>
                                    </p:animEffect>
                                  </p:childTnLst>
                                </p:cTn>
                              </p:par>
                            </p:childTnLst>
                          </p:cTn>
                        </p:par>
                        <p:par>
                          <p:cTn id="63" fill="hold">
                            <p:stCondLst>
                              <p:cond delay="4400"/>
                            </p:stCondLst>
                            <p:childTnLst>
                              <p:par>
                                <p:cTn id="64" presetID="10" presetClass="entr" presetSubtype="0" fill="hold"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103"/>
                                        </p:tgtEl>
                                        <p:attrNameLst>
                                          <p:attrName>style.visibility</p:attrName>
                                        </p:attrNameLst>
                                      </p:cBhvr>
                                      <p:to>
                                        <p:strVal val="visible"/>
                                      </p:to>
                                    </p:set>
                                    <p:animEffect transition="in" filter="fade">
                                      <p:cBhvr>
                                        <p:cTn id="69" dur="500"/>
                                        <p:tgtEl>
                                          <p:spTgt spid="103"/>
                                        </p:tgtEl>
                                      </p:cBhvr>
                                    </p:animEffect>
                                  </p:childTnLst>
                                </p:cTn>
                              </p:par>
                              <p:par>
                                <p:cTn id="70" presetID="18" presetClass="entr" presetSubtype="12" fill="hold" grpId="0" nodeType="withEffect">
                                  <p:stCondLst>
                                    <p:cond delay="0"/>
                                  </p:stCondLst>
                                  <p:childTnLst>
                                    <p:set>
                                      <p:cBhvr>
                                        <p:cTn id="71" dur="1" fill="hold">
                                          <p:stCondLst>
                                            <p:cond delay="0"/>
                                          </p:stCondLst>
                                        </p:cTn>
                                        <p:tgtEl>
                                          <p:spTgt spid="197"/>
                                        </p:tgtEl>
                                        <p:attrNameLst>
                                          <p:attrName>style.visibility</p:attrName>
                                        </p:attrNameLst>
                                      </p:cBhvr>
                                      <p:to>
                                        <p:strVal val="visible"/>
                                      </p:to>
                                    </p:set>
                                    <p:animEffect transition="in" filter="strips(downLeft)">
                                      <p:cBhvr>
                                        <p:cTn id="72" dur="500"/>
                                        <p:tgtEl>
                                          <p:spTgt spid="197"/>
                                        </p:tgtEl>
                                      </p:cBhvr>
                                    </p:animEffect>
                                  </p:childTnLst>
                                </p:cTn>
                              </p:par>
                              <p:par>
                                <p:cTn id="73" presetID="18" presetClass="entr" presetSubtype="12" fill="hold" grpId="0" nodeType="withEffect">
                                  <p:stCondLst>
                                    <p:cond delay="0"/>
                                  </p:stCondLst>
                                  <p:childTnLst>
                                    <p:set>
                                      <p:cBhvr>
                                        <p:cTn id="74" dur="1" fill="hold">
                                          <p:stCondLst>
                                            <p:cond delay="0"/>
                                          </p:stCondLst>
                                        </p:cTn>
                                        <p:tgtEl>
                                          <p:spTgt spid="195"/>
                                        </p:tgtEl>
                                        <p:attrNameLst>
                                          <p:attrName>style.visibility</p:attrName>
                                        </p:attrNameLst>
                                      </p:cBhvr>
                                      <p:to>
                                        <p:strVal val="visible"/>
                                      </p:to>
                                    </p:set>
                                    <p:animEffect transition="in" filter="strips(downLeft)">
                                      <p:cBhvr>
                                        <p:cTn id="75" dur="500"/>
                                        <p:tgtEl>
                                          <p:spTgt spid="195"/>
                                        </p:tgtEl>
                                      </p:cBhvr>
                                    </p:animEffect>
                                  </p:childTnLst>
                                </p:cTn>
                              </p:par>
                              <p:par>
                                <p:cTn id="76" presetID="22" presetClass="entr" presetSubtype="8" fill="hold" nodeType="with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left)">
                                      <p:cBhvr>
                                        <p:cTn id="78" dur="500"/>
                                        <p:tgtEl>
                                          <p:spTgt spid="20"/>
                                        </p:tgtEl>
                                      </p:cBhvr>
                                    </p:animEffect>
                                  </p:childTnLst>
                                </p:cTn>
                              </p:par>
                              <p:par>
                                <p:cTn id="79" presetID="22" presetClass="entr" presetSubtype="8" fill="hold"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wipe(left)">
                                      <p:cBhvr>
                                        <p:cTn id="81" dur="500"/>
                                        <p:tgtEl>
                                          <p:spTgt spid="63"/>
                                        </p:tgtEl>
                                      </p:cBhvr>
                                    </p:animEffect>
                                  </p:childTnLst>
                                </p:cTn>
                              </p:par>
                              <p:par>
                                <p:cTn id="82" presetID="22" presetClass="entr" presetSubtype="8" fill="hold" nodeType="withEffect">
                                  <p:stCondLst>
                                    <p:cond delay="0"/>
                                  </p:stCondLst>
                                  <p:childTnLst>
                                    <p:set>
                                      <p:cBhvr>
                                        <p:cTn id="83" dur="1" fill="hold">
                                          <p:stCondLst>
                                            <p:cond delay="0"/>
                                          </p:stCondLst>
                                        </p:cTn>
                                        <p:tgtEl>
                                          <p:spTgt spid="98"/>
                                        </p:tgtEl>
                                        <p:attrNameLst>
                                          <p:attrName>style.visibility</p:attrName>
                                        </p:attrNameLst>
                                      </p:cBhvr>
                                      <p:to>
                                        <p:strVal val="visible"/>
                                      </p:to>
                                    </p:set>
                                    <p:animEffect transition="in" filter="wipe(left)">
                                      <p:cBhvr>
                                        <p:cTn id="84" dur="500"/>
                                        <p:tgtEl>
                                          <p:spTgt spid="98"/>
                                        </p:tgtEl>
                                      </p:cBhvr>
                                    </p:animEffect>
                                  </p:childTnLst>
                                </p:cTn>
                              </p:par>
                              <p:par>
                                <p:cTn id="85" presetID="22" presetClass="entr" presetSubtype="8" fill="hold" nodeType="withEffect">
                                  <p:stCondLst>
                                    <p:cond delay="0"/>
                                  </p:stCondLst>
                                  <p:childTnLst>
                                    <p:set>
                                      <p:cBhvr>
                                        <p:cTn id="86" dur="1" fill="hold">
                                          <p:stCondLst>
                                            <p:cond delay="0"/>
                                          </p:stCondLst>
                                        </p:cTn>
                                        <p:tgtEl>
                                          <p:spTgt spid="100"/>
                                        </p:tgtEl>
                                        <p:attrNameLst>
                                          <p:attrName>style.visibility</p:attrName>
                                        </p:attrNameLst>
                                      </p:cBhvr>
                                      <p:to>
                                        <p:strVal val="visible"/>
                                      </p:to>
                                    </p:set>
                                    <p:animEffect transition="in" filter="wipe(left)">
                                      <p:cBhvr>
                                        <p:cTn id="87" dur="500"/>
                                        <p:tgtEl>
                                          <p:spTgt spid="100"/>
                                        </p:tgtEl>
                                      </p:cBhvr>
                                    </p:animEffect>
                                  </p:childTnLst>
                                </p:cTn>
                              </p:par>
                              <p:par>
                                <p:cTn id="88" presetID="22" presetClass="entr" presetSubtype="8" fill="hold" nodeType="withEffect">
                                  <p:stCondLst>
                                    <p:cond delay="0"/>
                                  </p:stCondLst>
                                  <p:childTnLst>
                                    <p:set>
                                      <p:cBhvr>
                                        <p:cTn id="89" dur="1" fill="hold">
                                          <p:stCondLst>
                                            <p:cond delay="0"/>
                                          </p:stCondLst>
                                        </p:cTn>
                                        <p:tgtEl>
                                          <p:spTgt spid="99"/>
                                        </p:tgtEl>
                                        <p:attrNameLst>
                                          <p:attrName>style.visibility</p:attrName>
                                        </p:attrNameLst>
                                      </p:cBhvr>
                                      <p:to>
                                        <p:strVal val="visible"/>
                                      </p:to>
                                    </p:set>
                                    <p:animEffect transition="in" filter="wipe(left)">
                                      <p:cBhvr>
                                        <p:cTn id="90" dur="500"/>
                                        <p:tgtEl>
                                          <p:spTgt spid="99"/>
                                        </p:tgtEl>
                                      </p:cBhvr>
                                    </p:animEffect>
                                  </p:childTnLst>
                                </p:cTn>
                              </p:par>
                              <p:par>
                                <p:cTn id="91" presetID="22" presetClass="entr" presetSubtype="8" fill="hold" nodeType="withEffect">
                                  <p:stCondLst>
                                    <p:cond delay="0"/>
                                  </p:stCondLst>
                                  <p:childTnLst>
                                    <p:set>
                                      <p:cBhvr>
                                        <p:cTn id="92" dur="1" fill="hold">
                                          <p:stCondLst>
                                            <p:cond delay="0"/>
                                          </p:stCondLst>
                                        </p:cTn>
                                        <p:tgtEl>
                                          <p:spTgt spid="101"/>
                                        </p:tgtEl>
                                        <p:attrNameLst>
                                          <p:attrName>style.visibility</p:attrName>
                                        </p:attrNameLst>
                                      </p:cBhvr>
                                      <p:to>
                                        <p:strVal val="visible"/>
                                      </p:to>
                                    </p:set>
                                    <p:animEffect transition="in" filter="wipe(left)">
                                      <p:cBhvr>
                                        <p:cTn id="93" dur="500"/>
                                        <p:tgtEl>
                                          <p:spTgt spid="101"/>
                                        </p:tgtEl>
                                      </p:cBhvr>
                                    </p:animEffect>
                                  </p:childTnLst>
                                </p:cTn>
                              </p:par>
                              <p:par>
                                <p:cTn id="94" presetID="22" presetClass="entr" presetSubtype="8" fill="hold" nodeType="withEffect">
                                  <p:stCondLst>
                                    <p:cond delay="0"/>
                                  </p:stCondLst>
                                  <p:childTnLst>
                                    <p:set>
                                      <p:cBhvr>
                                        <p:cTn id="95" dur="1" fill="hold">
                                          <p:stCondLst>
                                            <p:cond delay="0"/>
                                          </p:stCondLst>
                                        </p:cTn>
                                        <p:tgtEl>
                                          <p:spTgt spid="66"/>
                                        </p:tgtEl>
                                        <p:attrNameLst>
                                          <p:attrName>style.visibility</p:attrName>
                                        </p:attrNameLst>
                                      </p:cBhvr>
                                      <p:to>
                                        <p:strVal val="visible"/>
                                      </p:to>
                                    </p:set>
                                    <p:animEffect transition="in" filter="wipe(left)">
                                      <p:cBhvr>
                                        <p:cTn id="96" dur="500"/>
                                        <p:tgtEl>
                                          <p:spTgt spid="66"/>
                                        </p:tgtEl>
                                      </p:cBhvr>
                                    </p:animEffect>
                                  </p:childTnLst>
                                </p:cTn>
                              </p:par>
                              <p:par>
                                <p:cTn id="97" presetID="22" presetClass="entr" presetSubtype="4" fill="hold" nodeType="withEffect">
                                  <p:stCondLst>
                                    <p:cond delay="0"/>
                                  </p:stCondLst>
                                  <p:childTnLst>
                                    <p:set>
                                      <p:cBhvr>
                                        <p:cTn id="98" dur="1" fill="hold">
                                          <p:stCondLst>
                                            <p:cond delay="0"/>
                                          </p:stCondLst>
                                        </p:cTn>
                                        <p:tgtEl>
                                          <p:spTgt spid="65"/>
                                        </p:tgtEl>
                                        <p:attrNameLst>
                                          <p:attrName>style.visibility</p:attrName>
                                        </p:attrNameLst>
                                      </p:cBhvr>
                                      <p:to>
                                        <p:strVal val="visible"/>
                                      </p:to>
                                    </p:set>
                                    <p:animEffect transition="in" filter="wipe(down)">
                                      <p:cBhvr>
                                        <p:cTn id="99" dur="500"/>
                                        <p:tgtEl>
                                          <p:spTgt spid="65"/>
                                        </p:tgtEl>
                                      </p:cBhvr>
                                    </p:animEffect>
                                  </p:childTnLst>
                                </p:cTn>
                              </p:par>
                              <p:par>
                                <p:cTn id="100" presetID="22" presetClass="entr" presetSubtype="4"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500"/>
                                        <p:tgtEl>
                                          <p:spTgt spid="64"/>
                                        </p:tgtEl>
                                      </p:cBhvr>
                                    </p:animEffect>
                                  </p:childTnLst>
                                </p:cTn>
                              </p:par>
                              <p:par>
                                <p:cTn id="103" presetID="22" presetClass="entr" presetSubtype="4" fill="hold" nodeType="withEffect">
                                  <p:stCondLst>
                                    <p:cond delay="0"/>
                                  </p:stCondLst>
                                  <p:childTnLst>
                                    <p:set>
                                      <p:cBhvr>
                                        <p:cTn id="104" dur="1" fill="hold">
                                          <p:stCondLst>
                                            <p:cond delay="0"/>
                                          </p:stCondLst>
                                        </p:cTn>
                                        <p:tgtEl>
                                          <p:spTgt spid="77"/>
                                        </p:tgtEl>
                                        <p:attrNameLst>
                                          <p:attrName>style.visibility</p:attrName>
                                        </p:attrNameLst>
                                      </p:cBhvr>
                                      <p:to>
                                        <p:strVal val="visible"/>
                                      </p:to>
                                    </p:set>
                                    <p:animEffect transition="in" filter="wipe(down)">
                                      <p:cBhvr>
                                        <p:cTn id="105" dur="500"/>
                                        <p:tgtEl>
                                          <p:spTgt spid="77"/>
                                        </p:tgtEl>
                                      </p:cBhvr>
                                    </p:animEffect>
                                  </p:childTnLst>
                                </p:cTn>
                              </p:par>
                              <p:par>
                                <p:cTn id="106" presetID="22" presetClass="entr" presetSubtype="4" fill="hold" nodeType="withEffect">
                                  <p:stCondLst>
                                    <p:cond delay="0"/>
                                  </p:stCondLst>
                                  <p:childTnLst>
                                    <p:set>
                                      <p:cBhvr>
                                        <p:cTn id="107" dur="1" fill="hold">
                                          <p:stCondLst>
                                            <p:cond delay="0"/>
                                          </p:stCondLst>
                                        </p:cTn>
                                        <p:tgtEl>
                                          <p:spTgt spid="82"/>
                                        </p:tgtEl>
                                        <p:attrNameLst>
                                          <p:attrName>style.visibility</p:attrName>
                                        </p:attrNameLst>
                                      </p:cBhvr>
                                      <p:to>
                                        <p:strVal val="visible"/>
                                      </p:to>
                                    </p:set>
                                    <p:animEffect transition="in" filter="wipe(down)">
                                      <p:cBhvr>
                                        <p:cTn id="108" dur="500"/>
                                        <p:tgtEl>
                                          <p:spTgt spid="82"/>
                                        </p:tgtEl>
                                      </p:cBhvr>
                                    </p:animEffect>
                                  </p:childTnLst>
                                </p:cTn>
                              </p:par>
                              <p:par>
                                <p:cTn id="109" presetID="22" presetClass="entr" presetSubtype="4" fill="hold" nodeType="withEffect">
                                  <p:stCondLst>
                                    <p:cond delay="0"/>
                                  </p:stCondLst>
                                  <p:childTnLst>
                                    <p:set>
                                      <p:cBhvr>
                                        <p:cTn id="110" dur="1" fill="hold">
                                          <p:stCondLst>
                                            <p:cond delay="0"/>
                                          </p:stCondLst>
                                        </p:cTn>
                                        <p:tgtEl>
                                          <p:spTgt spid="97"/>
                                        </p:tgtEl>
                                        <p:attrNameLst>
                                          <p:attrName>style.visibility</p:attrName>
                                        </p:attrNameLst>
                                      </p:cBhvr>
                                      <p:to>
                                        <p:strVal val="visible"/>
                                      </p:to>
                                    </p:set>
                                    <p:animEffect transition="in" filter="wipe(down)">
                                      <p:cBhvr>
                                        <p:cTn id="111" dur="500"/>
                                        <p:tgtEl>
                                          <p:spTgt spid="97"/>
                                        </p:tgtEl>
                                      </p:cBhvr>
                                    </p:animEffect>
                                  </p:childTnLst>
                                </p:cTn>
                              </p:par>
                              <p:par>
                                <p:cTn id="112" presetID="22" presetClass="entr" presetSubtype="4" fill="hold" nodeType="withEffect">
                                  <p:stCondLst>
                                    <p:cond delay="0"/>
                                  </p:stCondLst>
                                  <p:childTnLst>
                                    <p:set>
                                      <p:cBhvr>
                                        <p:cTn id="113" dur="1" fill="hold">
                                          <p:stCondLst>
                                            <p:cond delay="0"/>
                                          </p:stCondLst>
                                        </p:cTn>
                                        <p:tgtEl>
                                          <p:spTgt spid="54"/>
                                        </p:tgtEl>
                                        <p:attrNameLst>
                                          <p:attrName>style.visibility</p:attrName>
                                        </p:attrNameLst>
                                      </p:cBhvr>
                                      <p:to>
                                        <p:strVal val="visible"/>
                                      </p:to>
                                    </p:set>
                                    <p:animEffect transition="in" filter="wipe(down)">
                                      <p:cBhvr>
                                        <p:cTn id="114" dur="500"/>
                                        <p:tgtEl>
                                          <p:spTgt spid="54"/>
                                        </p:tgtEl>
                                      </p:cBhvr>
                                    </p:animEffect>
                                  </p:childTnLst>
                                </p:cTn>
                              </p:par>
                            </p:childTnLst>
                          </p:cTn>
                        </p:par>
                      </p:childTnLst>
                    </p:cTn>
                  </p:par>
                  <p:par>
                    <p:cTn id="115" fill="hold">
                      <p:stCondLst>
                        <p:cond delay="indefinite"/>
                      </p:stCondLst>
                      <p:childTnLst>
                        <p:par>
                          <p:cTn id="116" fill="hold">
                            <p:stCondLst>
                              <p:cond delay="0"/>
                            </p:stCondLst>
                            <p:childTnLst>
                              <p:par>
                                <p:cTn id="117" presetID="2" presetClass="entr" presetSubtype="2" fill="hold" nodeType="clickEffect">
                                  <p:stCondLst>
                                    <p:cond delay="0"/>
                                  </p:stCondLst>
                                  <p:childTnLst>
                                    <p:set>
                                      <p:cBhvr>
                                        <p:cTn id="118" dur="1" fill="hold">
                                          <p:stCondLst>
                                            <p:cond delay="0"/>
                                          </p:stCondLst>
                                        </p:cTn>
                                        <p:tgtEl>
                                          <p:spTgt spid="7"/>
                                        </p:tgtEl>
                                        <p:attrNameLst>
                                          <p:attrName>style.visibility</p:attrName>
                                        </p:attrNameLst>
                                      </p:cBhvr>
                                      <p:to>
                                        <p:strVal val="visible"/>
                                      </p:to>
                                    </p:set>
                                    <p:anim calcmode="lin" valueType="num">
                                      <p:cBhvr additive="base">
                                        <p:cTn id="119" dur="500" fill="hold"/>
                                        <p:tgtEl>
                                          <p:spTgt spid="7"/>
                                        </p:tgtEl>
                                        <p:attrNameLst>
                                          <p:attrName>ppt_x</p:attrName>
                                        </p:attrNameLst>
                                      </p:cBhvr>
                                      <p:tavLst>
                                        <p:tav tm="0">
                                          <p:val>
                                            <p:strVal val="1+#ppt_w/2"/>
                                          </p:val>
                                        </p:tav>
                                        <p:tav tm="100000">
                                          <p:val>
                                            <p:strVal val="#ppt_x"/>
                                          </p:val>
                                        </p:tav>
                                      </p:tavLst>
                                    </p:anim>
                                    <p:anim calcmode="lin" valueType="num">
                                      <p:cBhvr additive="base">
                                        <p:cTn id="120" dur="500" fill="hold"/>
                                        <p:tgtEl>
                                          <p:spTgt spid="7"/>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37"/>
                                        </p:tgtEl>
                                        <p:attrNameLst>
                                          <p:attrName>style.visibility</p:attrName>
                                        </p:attrNameLst>
                                      </p:cBhvr>
                                      <p:to>
                                        <p:strVal val="visible"/>
                                      </p:to>
                                    </p:set>
                                    <p:anim calcmode="lin" valueType="num">
                                      <p:cBhvr additive="base">
                                        <p:cTn id="123" dur="500" fill="hold"/>
                                        <p:tgtEl>
                                          <p:spTgt spid="37"/>
                                        </p:tgtEl>
                                        <p:attrNameLst>
                                          <p:attrName>ppt_x</p:attrName>
                                        </p:attrNameLst>
                                      </p:cBhvr>
                                      <p:tavLst>
                                        <p:tav tm="0">
                                          <p:val>
                                            <p:strVal val="1+#ppt_w/2"/>
                                          </p:val>
                                        </p:tav>
                                        <p:tav tm="100000">
                                          <p:val>
                                            <p:strVal val="#ppt_x"/>
                                          </p:val>
                                        </p:tav>
                                      </p:tavLst>
                                    </p:anim>
                                    <p:anim calcmode="lin" valueType="num">
                                      <p:cBhvr additive="base">
                                        <p:cTn id="124" dur="500" fill="hold"/>
                                        <p:tgtEl>
                                          <p:spTgt spid="37"/>
                                        </p:tgtEl>
                                        <p:attrNameLst>
                                          <p:attrName>ppt_y</p:attrName>
                                        </p:attrNameLst>
                                      </p:cBhvr>
                                      <p:tavLst>
                                        <p:tav tm="0">
                                          <p:val>
                                            <p:strVal val="#ppt_y"/>
                                          </p:val>
                                        </p:tav>
                                        <p:tav tm="100000">
                                          <p:val>
                                            <p:strVal val="#ppt_y"/>
                                          </p:val>
                                        </p:tav>
                                      </p:tavLst>
                                    </p:anim>
                                  </p:childTnLst>
                                </p:cTn>
                              </p:par>
                              <p:par>
                                <p:cTn id="125" presetID="2" presetClass="entr" presetSubtype="2" fill="hold" nodeType="withEffect">
                                  <p:stCondLst>
                                    <p:cond delay="0"/>
                                  </p:stCondLst>
                                  <p:childTnLst>
                                    <p:set>
                                      <p:cBhvr>
                                        <p:cTn id="126" dur="1" fill="hold">
                                          <p:stCondLst>
                                            <p:cond delay="0"/>
                                          </p:stCondLst>
                                        </p:cTn>
                                        <p:tgtEl>
                                          <p:spTgt spid="18"/>
                                        </p:tgtEl>
                                        <p:attrNameLst>
                                          <p:attrName>style.visibility</p:attrName>
                                        </p:attrNameLst>
                                      </p:cBhvr>
                                      <p:to>
                                        <p:strVal val="visible"/>
                                      </p:to>
                                    </p:set>
                                    <p:anim calcmode="lin" valueType="num">
                                      <p:cBhvr additive="base">
                                        <p:cTn id="127" dur="500" fill="hold"/>
                                        <p:tgtEl>
                                          <p:spTgt spid="18"/>
                                        </p:tgtEl>
                                        <p:attrNameLst>
                                          <p:attrName>ppt_x</p:attrName>
                                        </p:attrNameLst>
                                      </p:cBhvr>
                                      <p:tavLst>
                                        <p:tav tm="0">
                                          <p:val>
                                            <p:strVal val="1+#ppt_w/2"/>
                                          </p:val>
                                        </p:tav>
                                        <p:tav tm="100000">
                                          <p:val>
                                            <p:strVal val="#ppt_x"/>
                                          </p:val>
                                        </p:tav>
                                      </p:tavLst>
                                    </p:anim>
                                    <p:anim calcmode="lin" valueType="num">
                                      <p:cBhvr additive="base">
                                        <p:cTn id="128" dur="500" fill="hold"/>
                                        <p:tgtEl>
                                          <p:spTgt spid="18"/>
                                        </p:tgtEl>
                                        <p:attrNameLst>
                                          <p:attrName>ppt_y</p:attrName>
                                        </p:attrNameLst>
                                      </p:cBhvr>
                                      <p:tavLst>
                                        <p:tav tm="0">
                                          <p:val>
                                            <p:strVal val="#ppt_y"/>
                                          </p:val>
                                        </p:tav>
                                        <p:tav tm="100000">
                                          <p:val>
                                            <p:strVal val="#ppt_y"/>
                                          </p:val>
                                        </p:tav>
                                      </p:tavLst>
                                    </p:anim>
                                  </p:childTnLst>
                                </p:cTn>
                              </p:par>
                              <p:par>
                                <p:cTn id="129" presetID="2" presetClass="entr" presetSubtype="2" fill="hold" nodeType="withEffect">
                                  <p:stCondLst>
                                    <p:cond delay="0"/>
                                  </p:stCondLst>
                                  <p:childTnLst>
                                    <p:set>
                                      <p:cBhvr>
                                        <p:cTn id="130" dur="1" fill="hold">
                                          <p:stCondLst>
                                            <p:cond delay="0"/>
                                          </p:stCondLst>
                                        </p:cTn>
                                        <p:tgtEl>
                                          <p:spTgt spid="16"/>
                                        </p:tgtEl>
                                        <p:attrNameLst>
                                          <p:attrName>style.visibility</p:attrName>
                                        </p:attrNameLst>
                                      </p:cBhvr>
                                      <p:to>
                                        <p:strVal val="visible"/>
                                      </p:to>
                                    </p:set>
                                    <p:anim calcmode="lin" valueType="num">
                                      <p:cBhvr additive="base">
                                        <p:cTn id="131" dur="500" fill="hold"/>
                                        <p:tgtEl>
                                          <p:spTgt spid="16"/>
                                        </p:tgtEl>
                                        <p:attrNameLst>
                                          <p:attrName>ppt_x</p:attrName>
                                        </p:attrNameLst>
                                      </p:cBhvr>
                                      <p:tavLst>
                                        <p:tav tm="0">
                                          <p:val>
                                            <p:strVal val="1+#ppt_w/2"/>
                                          </p:val>
                                        </p:tav>
                                        <p:tav tm="100000">
                                          <p:val>
                                            <p:strVal val="#ppt_x"/>
                                          </p:val>
                                        </p:tav>
                                      </p:tavLst>
                                    </p:anim>
                                    <p:anim calcmode="lin" valueType="num">
                                      <p:cBhvr additive="base">
                                        <p:cTn id="132" dur="500" fill="hold"/>
                                        <p:tgtEl>
                                          <p:spTgt spid="16"/>
                                        </p:tgtEl>
                                        <p:attrNameLst>
                                          <p:attrName>ppt_y</p:attrName>
                                        </p:attrNameLst>
                                      </p:cBhvr>
                                      <p:tavLst>
                                        <p:tav tm="0">
                                          <p:val>
                                            <p:strVal val="#ppt_y"/>
                                          </p:val>
                                        </p:tav>
                                        <p:tav tm="100000">
                                          <p:val>
                                            <p:strVal val="#ppt_y"/>
                                          </p:val>
                                        </p:tav>
                                      </p:tavLst>
                                    </p:anim>
                                  </p:childTnLst>
                                </p:cTn>
                              </p:par>
                              <p:par>
                                <p:cTn id="133" presetID="2" presetClass="entr" presetSubtype="2" fill="hold" nodeType="withEffect">
                                  <p:stCondLst>
                                    <p:cond delay="0"/>
                                  </p:stCondLst>
                                  <p:childTnLst>
                                    <p:set>
                                      <p:cBhvr>
                                        <p:cTn id="134" dur="1" fill="hold">
                                          <p:stCondLst>
                                            <p:cond delay="0"/>
                                          </p:stCondLst>
                                        </p:cTn>
                                        <p:tgtEl>
                                          <p:spTgt spid="38"/>
                                        </p:tgtEl>
                                        <p:attrNameLst>
                                          <p:attrName>style.visibility</p:attrName>
                                        </p:attrNameLst>
                                      </p:cBhvr>
                                      <p:to>
                                        <p:strVal val="visible"/>
                                      </p:to>
                                    </p:set>
                                    <p:anim calcmode="lin" valueType="num">
                                      <p:cBhvr additive="base">
                                        <p:cTn id="135" dur="500" fill="hold"/>
                                        <p:tgtEl>
                                          <p:spTgt spid="38"/>
                                        </p:tgtEl>
                                        <p:attrNameLst>
                                          <p:attrName>ppt_x</p:attrName>
                                        </p:attrNameLst>
                                      </p:cBhvr>
                                      <p:tavLst>
                                        <p:tav tm="0">
                                          <p:val>
                                            <p:strVal val="1+#ppt_w/2"/>
                                          </p:val>
                                        </p:tav>
                                        <p:tav tm="100000">
                                          <p:val>
                                            <p:strVal val="#ppt_x"/>
                                          </p:val>
                                        </p:tav>
                                      </p:tavLst>
                                    </p:anim>
                                    <p:anim calcmode="lin" valueType="num">
                                      <p:cBhvr additive="base">
                                        <p:cTn id="136" dur="500" fill="hold"/>
                                        <p:tgtEl>
                                          <p:spTgt spid="38"/>
                                        </p:tgtEl>
                                        <p:attrNameLst>
                                          <p:attrName>ppt_y</p:attrName>
                                        </p:attrNameLst>
                                      </p:cBhvr>
                                      <p:tavLst>
                                        <p:tav tm="0">
                                          <p:val>
                                            <p:strVal val="#ppt_y"/>
                                          </p:val>
                                        </p:tav>
                                        <p:tav tm="100000">
                                          <p:val>
                                            <p:strVal val="#ppt_y"/>
                                          </p:val>
                                        </p:tav>
                                      </p:tavLst>
                                    </p:anim>
                                  </p:childTnLst>
                                </p:cTn>
                              </p:par>
                              <p:par>
                                <p:cTn id="137" presetID="2" presetClass="entr" presetSubtype="2" fill="hold" nodeType="withEffect">
                                  <p:stCondLst>
                                    <p:cond delay="0"/>
                                  </p:stCondLst>
                                  <p:childTnLst>
                                    <p:set>
                                      <p:cBhvr>
                                        <p:cTn id="138" dur="1" fill="hold">
                                          <p:stCondLst>
                                            <p:cond delay="0"/>
                                          </p:stCondLst>
                                        </p:cTn>
                                        <p:tgtEl>
                                          <p:spTgt spid="9"/>
                                        </p:tgtEl>
                                        <p:attrNameLst>
                                          <p:attrName>style.visibility</p:attrName>
                                        </p:attrNameLst>
                                      </p:cBhvr>
                                      <p:to>
                                        <p:strVal val="visible"/>
                                      </p:to>
                                    </p:set>
                                    <p:anim calcmode="lin" valueType="num">
                                      <p:cBhvr additive="base">
                                        <p:cTn id="139" dur="500" fill="hold"/>
                                        <p:tgtEl>
                                          <p:spTgt spid="9"/>
                                        </p:tgtEl>
                                        <p:attrNameLst>
                                          <p:attrName>ppt_x</p:attrName>
                                        </p:attrNameLst>
                                      </p:cBhvr>
                                      <p:tavLst>
                                        <p:tav tm="0">
                                          <p:val>
                                            <p:strVal val="1+#ppt_w/2"/>
                                          </p:val>
                                        </p:tav>
                                        <p:tav tm="100000">
                                          <p:val>
                                            <p:strVal val="#ppt_x"/>
                                          </p:val>
                                        </p:tav>
                                      </p:tavLst>
                                    </p:anim>
                                    <p:anim calcmode="lin" valueType="num">
                                      <p:cBhvr additive="base">
                                        <p:cTn id="140" dur="500" fill="hold"/>
                                        <p:tgtEl>
                                          <p:spTgt spid="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500" fill="hold"/>
                                        <p:tgtEl>
                                          <p:spTgt spid="45"/>
                                        </p:tgtEl>
                                        <p:attrNameLst>
                                          <p:attrName>ppt_x</p:attrName>
                                        </p:attrNameLst>
                                      </p:cBhvr>
                                      <p:tavLst>
                                        <p:tav tm="0">
                                          <p:val>
                                            <p:strVal val="1+#ppt_w/2"/>
                                          </p:val>
                                        </p:tav>
                                        <p:tav tm="100000">
                                          <p:val>
                                            <p:strVal val="#ppt_x"/>
                                          </p:val>
                                        </p:tav>
                                      </p:tavLst>
                                    </p:anim>
                                    <p:anim calcmode="lin" valueType="num">
                                      <p:cBhvr additive="base">
                                        <p:cTn id="144" dur="500" fill="hold"/>
                                        <p:tgtEl>
                                          <p:spTgt spid="45"/>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500" fill="hold"/>
                                        <p:tgtEl>
                                          <p:spTgt spid="46"/>
                                        </p:tgtEl>
                                        <p:attrNameLst>
                                          <p:attrName>ppt_x</p:attrName>
                                        </p:attrNameLst>
                                      </p:cBhvr>
                                      <p:tavLst>
                                        <p:tav tm="0">
                                          <p:val>
                                            <p:strVal val="1+#ppt_w/2"/>
                                          </p:val>
                                        </p:tav>
                                        <p:tav tm="100000">
                                          <p:val>
                                            <p:strVal val="#ppt_x"/>
                                          </p:val>
                                        </p:tav>
                                      </p:tavLst>
                                    </p:anim>
                                    <p:anim calcmode="lin" valueType="num">
                                      <p:cBhvr additive="base">
                                        <p:cTn id="148" dur="500" fill="hold"/>
                                        <p:tgtEl>
                                          <p:spTgt spid="46"/>
                                        </p:tgtEl>
                                        <p:attrNameLst>
                                          <p:attrName>ppt_y</p:attrName>
                                        </p:attrNameLst>
                                      </p:cBhvr>
                                      <p:tavLst>
                                        <p:tav tm="0">
                                          <p:val>
                                            <p:strVal val="#ppt_y"/>
                                          </p:val>
                                        </p:tav>
                                        <p:tav tm="100000">
                                          <p:val>
                                            <p:strVal val="#ppt_y"/>
                                          </p:val>
                                        </p:tav>
                                      </p:tavLst>
                                    </p:anim>
                                  </p:childTnLst>
                                </p:cTn>
                              </p:par>
                            </p:childTnLst>
                          </p:cTn>
                        </p:par>
                      </p:childTnLst>
                    </p:cTn>
                  </p:par>
                  <p:par>
                    <p:cTn id="149" fill="hold">
                      <p:stCondLst>
                        <p:cond delay="indefinite"/>
                      </p:stCondLst>
                      <p:childTnLst>
                        <p:par>
                          <p:cTn id="150" fill="hold">
                            <p:stCondLst>
                              <p:cond delay="0"/>
                            </p:stCondLst>
                            <p:childTnLst>
                              <p:par>
                                <p:cTn id="151" presetID="22" presetClass="entr" presetSubtype="4" fill="hold" nodeType="clickEffect">
                                  <p:stCondLst>
                                    <p:cond delay="0"/>
                                  </p:stCondLst>
                                  <p:childTnLst>
                                    <p:set>
                                      <p:cBhvr>
                                        <p:cTn id="152" dur="1" fill="hold">
                                          <p:stCondLst>
                                            <p:cond delay="0"/>
                                          </p:stCondLst>
                                        </p:cTn>
                                        <p:tgtEl>
                                          <p:spTgt spid="119"/>
                                        </p:tgtEl>
                                        <p:attrNameLst>
                                          <p:attrName>style.visibility</p:attrName>
                                        </p:attrNameLst>
                                      </p:cBhvr>
                                      <p:to>
                                        <p:strVal val="visible"/>
                                      </p:to>
                                    </p:set>
                                    <p:animEffect transition="in" filter="wipe(down)">
                                      <p:cBhvr>
                                        <p:cTn id="153" dur="200"/>
                                        <p:tgtEl>
                                          <p:spTgt spid="119"/>
                                        </p:tgtEl>
                                      </p:cBhvr>
                                    </p:animEffect>
                                  </p:childTnLst>
                                </p:cTn>
                              </p:par>
                              <p:par>
                                <p:cTn id="154" presetID="22" presetClass="entr" presetSubtype="4" fill="hold" nodeType="withEffect">
                                  <p:stCondLst>
                                    <p:cond delay="0"/>
                                  </p:stCondLst>
                                  <p:childTnLst>
                                    <p:set>
                                      <p:cBhvr>
                                        <p:cTn id="155" dur="1" fill="hold">
                                          <p:stCondLst>
                                            <p:cond delay="0"/>
                                          </p:stCondLst>
                                        </p:cTn>
                                        <p:tgtEl>
                                          <p:spTgt spid="125"/>
                                        </p:tgtEl>
                                        <p:attrNameLst>
                                          <p:attrName>style.visibility</p:attrName>
                                        </p:attrNameLst>
                                      </p:cBhvr>
                                      <p:to>
                                        <p:strVal val="visible"/>
                                      </p:to>
                                    </p:set>
                                    <p:animEffect transition="in" filter="wipe(down)">
                                      <p:cBhvr>
                                        <p:cTn id="156" dur="200"/>
                                        <p:tgtEl>
                                          <p:spTgt spid="125"/>
                                        </p:tgtEl>
                                      </p:cBhvr>
                                    </p:animEffect>
                                  </p:childTnLst>
                                </p:cTn>
                              </p:par>
                              <p:par>
                                <p:cTn id="157" presetID="22" presetClass="entr" presetSubtype="4" fill="hold" nodeType="withEffect">
                                  <p:stCondLst>
                                    <p:cond delay="0"/>
                                  </p:stCondLst>
                                  <p:childTnLst>
                                    <p:set>
                                      <p:cBhvr>
                                        <p:cTn id="158" dur="1" fill="hold">
                                          <p:stCondLst>
                                            <p:cond delay="0"/>
                                          </p:stCondLst>
                                        </p:cTn>
                                        <p:tgtEl>
                                          <p:spTgt spid="124"/>
                                        </p:tgtEl>
                                        <p:attrNameLst>
                                          <p:attrName>style.visibility</p:attrName>
                                        </p:attrNameLst>
                                      </p:cBhvr>
                                      <p:to>
                                        <p:strVal val="visible"/>
                                      </p:to>
                                    </p:set>
                                    <p:animEffect transition="in" filter="wipe(down)">
                                      <p:cBhvr>
                                        <p:cTn id="159" dur="200"/>
                                        <p:tgtEl>
                                          <p:spTgt spid="124"/>
                                        </p:tgtEl>
                                      </p:cBhvr>
                                    </p:animEffect>
                                  </p:childTnLst>
                                </p:cTn>
                              </p:par>
                              <p:par>
                                <p:cTn id="160" presetID="22" presetClass="entr" presetSubtype="4" fill="hold" nodeType="withEffect">
                                  <p:stCondLst>
                                    <p:cond delay="0"/>
                                  </p:stCondLst>
                                  <p:childTnLst>
                                    <p:set>
                                      <p:cBhvr>
                                        <p:cTn id="161" dur="1" fill="hold">
                                          <p:stCondLst>
                                            <p:cond delay="0"/>
                                          </p:stCondLst>
                                        </p:cTn>
                                        <p:tgtEl>
                                          <p:spTgt spid="139"/>
                                        </p:tgtEl>
                                        <p:attrNameLst>
                                          <p:attrName>style.visibility</p:attrName>
                                        </p:attrNameLst>
                                      </p:cBhvr>
                                      <p:to>
                                        <p:strVal val="visible"/>
                                      </p:to>
                                    </p:set>
                                    <p:animEffect transition="in" filter="wipe(down)">
                                      <p:cBhvr>
                                        <p:cTn id="162" dur="200"/>
                                        <p:tgtEl>
                                          <p:spTgt spid="139"/>
                                        </p:tgtEl>
                                      </p:cBhvr>
                                    </p:animEffect>
                                  </p:childTnLst>
                                </p:cTn>
                              </p:par>
                              <p:par>
                                <p:cTn id="163" presetID="22" presetClass="entr" presetSubtype="4" fill="hold" nodeType="withEffect">
                                  <p:stCondLst>
                                    <p:cond delay="0"/>
                                  </p:stCondLst>
                                  <p:childTnLst>
                                    <p:set>
                                      <p:cBhvr>
                                        <p:cTn id="164" dur="1" fill="hold">
                                          <p:stCondLst>
                                            <p:cond delay="0"/>
                                          </p:stCondLst>
                                        </p:cTn>
                                        <p:tgtEl>
                                          <p:spTgt spid="142"/>
                                        </p:tgtEl>
                                        <p:attrNameLst>
                                          <p:attrName>style.visibility</p:attrName>
                                        </p:attrNameLst>
                                      </p:cBhvr>
                                      <p:to>
                                        <p:strVal val="visible"/>
                                      </p:to>
                                    </p:set>
                                    <p:animEffect transition="in" filter="wipe(down)">
                                      <p:cBhvr>
                                        <p:cTn id="165" dur="200"/>
                                        <p:tgtEl>
                                          <p:spTgt spid="142"/>
                                        </p:tgtEl>
                                      </p:cBhvr>
                                    </p:animEffect>
                                  </p:childTnLst>
                                </p:cTn>
                              </p:par>
                              <p:par>
                                <p:cTn id="166" presetID="22" presetClass="entr" presetSubtype="4" fill="hold" nodeType="withEffect">
                                  <p:stCondLst>
                                    <p:cond delay="0"/>
                                  </p:stCondLst>
                                  <p:childTnLst>
                                    <p:set>
                                      <p:cBhvr>
                                        <p:cTn id="167" dur="1" fill="hold">
                                          <p:stCondLst>
                                            <p:cond delay="0"/>
                                          </p:stCondLst>
                                        </p:cTn>
                                        <p:tgtEl>
                                          <p:spTgt spid="143"/>
                                        </p:tgtEl>
                                        <p:attrNameLst>
                                          <p:attrName>style.visibility</p:attrName>
                                        </p:attrNameLst>
                                      </p:cBhvr>
                                      <p:to>
                                        <p:strVal val="visible"/>
                                      </p:to>
                                    </p:set>
                                    <p:animEffect transition="in" filter="wipe(down)">
                                      <p:cBhvr>
                                        <p:cTn id="168" dur="200"/>
                                        <p:tgtEl>
                                          <p:spTgt spid="143"/>
                                        </p:tgtEl>
                                      </p:cBhvr>
                                    </p:animEffect>
                                  </p:childTnLst>
                                </p:cTn>
                              </p:par>
                              <p:par>
                                <p:cTn id="169" presetID="22" presetClass="entr" presetSubtype="4" fill="hold" nodeType="withEffect">
                                  <p:stCondLst>
                                    <p:cond delay="0"/>
                                  </p:stCondLst>
                                  <p:childTnLst>
                                    <p:set>
                                      <p:cBhvr>
                                        <p:cTn id="170" dur="1" fill="hold">
                                          <p:stCondLst>
                                            <p:cond delay="0"/>
                                          </p:stCondLst>
                                        </p:cTn>
                                        <p:tgtEl>
                                          <p:spTgt spid="144"/>
                                        </p:tgtEl>
                                        <p:attrNameLst>
                                          <p:attrName>style.visibility</p:attrName>
                                        </p:attrNameLst>
                                      </p:cBhvr>
                                      <p:to>
                                        <p:strVal val="visible"/>
                                      </p:to>
                                    </p:set>
                                    <p:animEffect transition="in" filter="wipe(down)">
                                      <p:cBhvr>
                                        <p:cTn id="171" dur="200"/>
                                        <p:tgtEl>
                                          <p:spTgt spid="144"/>
                                        </p:tgtEl>
                                      </p:cBhvr>
                                    </p:animEffect>
                                  </p:childTnLst>
                                </p:cTn>
                              </p:par>
                              <p:par>
                                <p:cTn id="172" presetID="22" presetClass="entr" presetSubtype="8" fill="hold" nodeType="withEffect">
                                  <p:stCondLst>
                                    <p:cond delay="0"/>
                                  </p:stCondLst>
                                  <p:childTnLst>
                                    <p:set>
                                      <p:cBhvr>
                                        <p:cTn id="173" dur="1" fill="hold">
                                          <p:stCondLst>
                                            <p:cond delay="0"/>
                                          </p:stCondLst>
                                        </p:cTn>
                                        <p:tgtEl>
                                          <p:spTgt spid="145"/>
                                        </p:tgtEl>
                                        <p:attrNameLst>
                                          <p:attrName>style.visibility</p:attrName>
                                        </p:attrNameLst>
                                      </p:cBhvr>
                                      <p:to>
                                        <p:strVal val="visible"/>
                                      </p:to>
                                    </p:set>
                                    <p:animEffect transition="in" filter="wipe(left)">
                                      <p:cBhvr>
                                        <p:cTn id="174" dur="200"/>
                                        <p:tgtEl>
                                          <p:spTgt spid="145"/>
                                        </p:tgtEl>
                                      </p:cBhvr>
                                    </p:animEffect>
                                  </p:childTnLst>
                                </p:cTn>
                              </p:par>
                              <p:par>
                                <p:cTn id="175" presetID="22" presetClass="entr" presetSubtype="8" fill="hold" nodeType="withEffect">
                                  <p:stCondLst>
                                    <p:cond delay="0"/>
                                  </p:stCondLst>
                                  <p:childTnLst>
                                    <p:set>
                                      <p:cBhvr>
                                        <p:cTn id="176" dur="1" fill="hold">
                                          <p:stCondLst>
                                            <p:cond delay="0"/>
                                          </p:stCondLst>
                                        </p:cTn>
                                        <p:tgtEl>
                                          <p:spTgt spid="146"/>
                                        </p:tgtEl>
                                        <p:attrNameLst>
                                          <p:attrName>style.visibility</p:attrName>
                                        </p:attrNameLst>
                                      </p:cBhvr>
                                      <p:to>
                                        <p:strVal val="visible"/>
                                      </p:to>
                                    </p:set>
                                    <p:animEffect transition="in" filter="wipe(left)">
                                      <p:cBhvr>
                                        <p:cTn id="177" dur="200"/>
                                        <p:tgtEl>
                                          <p:spTgt spid="146"/>
                                        </p:tgtEl>
                                      </p:cBhvr>
                                    </p:animEffect>
                                  </p:childTnLst>
                                </p:cTn>
                              </p:par>
                              <p:par>
                                <p:cTn id="178" presetID="22" presetClass="entr" presetSubtype="8" fill="hold" nodeType="withEffect">
                                  <p:stCondLst>
                                    <p:cond delay="0"/>
                                  </p:stCondLst>
                                  <p:childTnLst>
                                    <p:set>
                                      <p:cBhvr>
                                        <p:cTn id="179" dur="1" fill="hold">
                                          <p:stCondLst>
                                            <p:cond delay="0"/>
                                          </p:stCondLst>
                                        </p:cTn>
                                        <p:tgtEl>
                                          <p:spTgt spid="147"/>
                                        </p:tgtEl>
                                        <p:attrNameLst>
                                          <p:attrName>style.visibility</p:attrName>
                                        </p:attrNameLst>
                                      </p:cBhvr>
                                      <p:to>
                                        <p:strVal val="visible"/>
                                      </p:to>
                                    </p:set>
                                    <p:animEffect transition="in" filter="wipe(left)">
                                      <p:cBhvr>
                                        <p:cTn id="180" dur="200"/>
                                        <p:tgtEl>
                                          <p:spTgt spid="147"/>
                                        </p:tgtEl>
                                      </p:cBhvr>
                                    </p:animEffect>
                                  </p:childTnLst>
                                </p:cTn>
                              </p:par>
                              <p:par>
                                <p:cTn id="181" presetID="22" presetClass="entr" presetSubtype="8" fill="hold" nodeType="withEffect">
                                  <p:stCondLst>
                                    <p:cond delay="0"/>
                                  </p:stCondLst>
                                  <p:childTnLst>
                                    <p:set>
                                      <p:cBhvr>
                                        <p:cTn id="182" dur="1" fill="hold">
                                          <p:stCondLst>
                                            <p:cond delay="0"/>
                                          </p:stCondLst>
                                        </p:cTn>
                                        <p:tgtEl>
                                          <p:spTgt spid="167"/>
                                        </p:tgtEl>
                                        <p:attrNameLst>
                                          <p:attrName>style.visibility</p:attrName>
                                        </p:attrNameLst>
                                      </p:cBhvr>
                                      <p:to>
                                        <p:strVal val="visible"/>
                                      </p:to>
                                    </p:set>
                                    <p:animEffect transition="in" filter="wipe(left)">
                                      <p:cBhvr>
                                        <p:cTn id="183" dur="200"/>
                                        <p:tgtEl>
                                          <p:spTgt spid="167"/>
                                        </p:tgtEl>
                                      </p:cBhvr>
                                    </p:animEffect>
                                  </p:childTnLst>
                                </p:cTn>
                              </p:par>
                              <p:par>
                                <p:cTn id="184" presetID="22" presetClass="entr" presetSubtype="8" fill="hold" nodeType="withEffect">
                                  <p:stCondLst>
                                    <p:cond delay="0"/>
                                  </p:stCondLst>
                                  <p:childTnLst>
                                    <p:set>
                                      <p:cBhvr>
                                        <p:cTn id="185" dur="1" fill="hold">
                                          <p:stCondLst>
                                            <p:cond delay="0"/>
                                          </p:stCondLst>
                                        </p:cTn>
                                        <p:tgtEl>
                                          <p:spTgt spid="168"/>
                                        </p:tgtEl>
                                        <p:attrNameLst>
                                          <p:attrName>style.visibility</p:attrName>
                                        </p:attrNameLst>
                                      </p:cBhvr>
                                      <p:to>
                                        <p:strVal val="visible"/>
                                      </p:to>
                                    </p:set>
                                    <p:animEffect transition="in" filter="wipe(left)">
                                      <p:cBhvr>
                                        <p:cTn id="186" dur="200"/>
                                        <p:tgtEl>
                                          <p:spTgt spid="168"/>
                                        </p:tgtEl>
                                      </p:cBhvr>
                                    </p:animEffect>
                                  </p:childTnLst>
                                </p:cTn>
                              </p:par>
                              <p:par>
                                <p:cTn id="187" presetID="22" presetClass="entr" presetSubtype="8" fill="hold" nodeType="withEffect">
                                  <p:stCondLst>
                                    <p:cond delay="0"/>
                                  </p:stCondLst>
                                  <p:childTnLst>
                                    <p:set>
                                      <p:cBhvr>
                                        <p:cTn id="188" dur="1" fill="hold">
                                          <p:stCondLst>
                                            <p:cond delay="0"/>
                                          </p:stCondLst>
                                        </p:cTn>
                                        <p:tgtEl>
                                          <p:spTgt spid="176"/>
                                        </p:tgtEl>
                                        <p:attrNameLst>
                                          <p:attrName>style.visibility</p:attrName>
                                        </p:attrNameLst>
                                      </p:cBhvr>
                                      <p:to>
                                        <p:strVal val="visible"/>
                                      </p:to>
                                    </p:set>
                                    <p:animEffect transition="in" filter="wipe(left)">
                                      <p:cBhvr>
                                        <p:cTn id="189" dur="200"/>
                                        <p:tgtEl>
                                          <p:spTgt spid="176"/>
                                        </p:tgtEl>
                                      </p:cBhvr>
                                    </p:animEffect>
                                  </p:childTnLst>
                                </p:cTn>
                              </p:par>
                              <p:par>
                                <p:cTn id="190" presetID="10" presetClass="entr" presetSubtype="0" fill="hold" grpId="0" nodeType="withEffect">
                                  <p:stCondLst>
                                    <p:cond delay="0"/>
                                  </p:stCondLst>
                                  <p:childTnLst>
                                    <p:set>
                                      <p:cBhvr>
                                        <p:cTn id="191" dur="1" fill="hold">
                                          <p:stCondLst>
                                            <p:cond delay="0"/>
                                          </p:stCondLst>
                                        </p:cTn>
                                        <p:tgtEl>
                                          <p:spTgt spid="102"/>
                                        </p:tgtEl>
                                        <p:attrNameLst>
                                          <p:attrName>style.visibility</p:attrName>
                                        </p:attrNameLst>
                                      </p:cBhvr>
                                      <p:to>
                                        <p:strVal val="visible"/>
                                      </p:to>
                                    </p:set>
                                    <p:animEffect transition="in" filter="fade">
                                      <p:cBhvr>
                                        <p:cTn id="192" dur="500"/>
                                        <p:tgtEl>
                                          <p:spTgt spid="102"/>
                                        </p:tgtEl>
                                      </p:cBhvr>
                                    </p:animEffect>
                                  </p:childTnLst>
                                </p:cTn>
                              </p:par>
                              <p:par>
                                <p:cTn id="193" presetID="10" presetClass="entr" presetSubtype="0" fill="hold" grpId="0" nodeType="withEffect">
                                  <p:stCondLst>
                                    <p:cond delay="0"/>
                                  </p:stCondLst>
                                  <p:childTnLst>
                                    <p:set>
                                      <p:cBhvr>
                                        <p:cTn id="194" dur="1" fill="hold">
                                          <p:stCondLst>
                                            <p:cond delay="0"/>
                                          </p:stCondLst>
                                        </p:cTn>
                                        <p:tgtEl>
                                          <p:spTgt spid="12"/>
                                        </p:tgtEl>
                                        <p:attrNameLst>
                                          <p:attrName>style.visibility</p:attrName>
                                        </p:attrNameLst>
                                      </p:cBhvr>
                                      <p:to>
                                        <p:strVal val="visible"/>
                                      </p:to>
                                    </p:set>
                                    <p:animEffect transition="in" filter="fade">
                                      <p:cBhvr>
                                        <p:cTn id="195" dur="500"/>
                                        <p:tgtEl>
                                          <p:spTgt spid="12"/>
                                        </p:tgtEl>
                                      </p:cBhvr>
                                    </p:animEffect>
                                  </p:childTnLst>
                                </p:cTn>
                              </p:par>
                              <p:par>
                                <p:cTn id="196" presetID="10" presetClass="entr" presetSubtype="0" fill="hold" grpId="0" nodeType="withEffect">
                                  <p:stCondLst>
                                    <p:cond delay="0"/>
                                  </p:stCondLst>
                                  <p:childTnLst>
                                    <p:set>
                                      <p:cBhvr>
                                        <p:cTn id="197" dur="1" fill="hold">
                                          <p:stCondLst>
                                            <p:cond delay="0"/>
                                          </p:stCondLst>
                                        </p:cTn>
                                        <p:tgtEl>
                                          <p:spTgt spid="181"/>
                                        </p:tgtEl>
                                        <p:attrNameLst>
                                          <p:attrName>style.visibility</p:attrName>
                                        </p:attrNameLst>
                                      </p:cBhvr>
                                      <p:to>
                                        <p:strVal val="visible"/>
                                      </p:to>
                                    </p:set>
                                    <p:animEffect transition="in" filter="fade">
                                      <p:cBhvr>
                                        <p:cTn id="198" dur="500"/>
                                        <p:tgtEl>
                                          <p:spTgt spid="181"/>
                                        </p:tgtEl>
                                      </p:cBhvr>
                                    </p:animEffect>
                                  </p:childTnLst>
                                </p:cTn>
                              </p:par>
                            </p:childTnLst>
                          </p:cTn>
                        </p:par>
                        <p:par>
                          <p:cTn id="199" fill="hold">
                            <p:stCondLst>
                              <p:cond delay="500"/>
                            </p:stCondLst>
                            <p:childTnLst>
                              <p:par>
                                <p:cTn id="200" presetID="18" presetClass="entr" presetSubtype="12" fill="hold" grpId="0" nodeType="afterEffect">
                                  <p:stCondLst>
                                    <p:cond delay="0"/>
                                  </p:stCondLst>
                                  <p:childTnLst>
                                    <p:set>
                                      <p:cBhvr>
                                        <p:cTn id="201" dur="1" fill="hold">
                                          <p:stCondLst>
                                            <p:cond delay="0"/>
                                          </p:stCondLst>
                                        </p:cTn>
                                        <p:tgtEl>
                                          <p:spTgt spid="196"/>
                                        </p:tgtEl>
                                        <p:attrNameLst>
                                          <p:attrName>style.visibility</p:attrName>
                                        </p:attrNameLst>
                                      </p:cBhvr>
                                      <p:to>
                                        <p:strVal val="visible"/>
                                      </p:to>
                                    </p:set>
                                    <p:animEffect transition="in" filter="strips(downLeft)">
                                      <p:cBhvr>
                                        <p:cTn id="202" dur="500"/>
                                        <p:tgtEl>
                                          <p:spTgt spid="196"/>
                                        </p:tgtEl>
                                      </p:cBhvr>
                                    </p:animEffect>
                                  </p:childTnLst>
                                </p:cTn>
                              </p:par>
                              <p:par>
                                <p:cTn id="203" presetID="18" presetClass="entr" presetSubtype="12" fill="hold" grpId="0" nodeType="withEffect">
                                  <p:stCondLst>
                                    <p:cond delay="0"/>
                                  </p:stCondLst>
                                  <p:childTnLst>
                                    <p:set>
                                      <p:cBhvr>
                                        <p:cTn id="204" dur="1" fill="hold">
                                          <p:stCondLst>
                                            <p:cond delay="0"/>
                                          </p:stCondLst>
                                        </p:cTn>
                                        <p:tgtEl>
                                          <p:spTgt spid="199"/>
                                        </p:tgtEl>
                                        <p:attrNameLst>
                                          <p:attrName>style.visibility</p:attrName>
                                        </p:attrNameLst>
                                      </p:cBhvr>
                                      <p:to>
                                        <p:strVal val="visible"/>
                                      </p:to>
                                    </p:set>
                                    <p:animEffect transition="in" filter="strips(downLeft)">
                                      <p:cBhvr>
                                        <p:cTn id="205" dur="500"/>
                                        <p:tgtEl>
                                          <p:spTgt spid="1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45" grpId="0"/>
      <p:bldP spid="46" grpId="0"/>
      <p:bldP spid="12" grpId="0" animBg="1"/>
      <p:bldP spid="102" grpId="0" animBg="1"/>
      <p:bldP spid="103" grpId="0"/>
      <p:bldP spid="179" grpId="0"/>
      <p:bldP spid="180" grpId="0"/>
      <p:bldP spid="181" grpId="0"/>
      <p:bldP spid="195" grpId="0" animBg="1"/>
      <p:bldP spid="196" grpId="0" animBg="1"/>
      <p:bldP spid="197" grpId="0"/>
      <p:bldP spid="19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3">
            <a:extLst>
              <a:ext uri="{FF2B5EF4-FFF2-40B4-BE49-F238E27FC236}">
                <a16:creationId xmlns:a16="http://schemas.microsoft.com/office/drawing/2014/main" id="{1CDCB5E8-7254-48D9-A82F-3258D373B488}"/>
              </a:ext>
            </a:extLst>
          </p:cNvPr>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a:effectLst>
            <a:glow rad="139700">
              <a:schemeClr val="accent4">
                <a:satMod val="175000"/>
                <a:alpha val="40000"/>
              </a:schemeClr>
            </a:glow>
          </a:effectLst>
        </p:spPr>
      </p:pic>
      <p:sp>
        <p:nvSpPr>
          <p:cNvPr id="5" name="Rectangle 4">
            <a:extLst>
              <a:ext uri="{FF2B5EF4-FFF2-40B4-BE49-F238E27FC236}">
                <a16:creationId xmlns:a16="http://schemas.microsoft.com/office/drawing/2014/main" id="{BAD29396-3CC5-4F91-8C49-28AD4A267AE7}"/>
              </a:ext>
            </a:extLst>
          </p:cNvPr>
          <p:cNvSpPr/>
          <p:nvPr/>
        </p:nvSpPr>
        <p:spPr>
          <a:xfrm>
            <a:off x="0" y="0"/>
            <a:ext cx="5251010" cy="6858000"/>
          </a:xfrm>
          <a:prstGeom prst="rect">
            <a:avLst/>
          </a:prstGeom>
          <a:solidFill>
            <a:srgbClr val="92D05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Half Frame 12">
            <a:extLst>
              <a:ext uri="{FF2B5EF4-FFF2-40B4-BE49-F238E27FC236}">
                <a16:creationId xmlns:a16="http://schemas.microsoft.com/office/drawing/2014/main" id="{2B11E888-E496-4782-86A2-FC5F54929B88}"/>
              </a:ext>
            </a:extLst>
          </p:cNvPr>
          <p:cNvSpPr/>
          <p:nvPr/>
        </p:nvSpPr>
        <p:spPr>
          <a:xfrm>
            <a:off x="280267" y="1538104"/>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Half Frame 13">
            <a:extLst>
              <a:ext uri="{FF2B5EF4-FFF2-40B4-BE49-F238E27FC236}">
                <a16:creationId xmlns:a16="http://schemas.microsoft.com/office/drawing/2014/main" id="{AE77F2A8-2653-48F5-9E57-52672269EBBA}"/>
              </a:ext>
            </a:extLst>
          </p:cNvPr>
          <p:cNvSpPr/>
          <p:nvPr/>
        </p:nvSpPr>
        <p:spPr>
          <a:xfrm rot="10800000">
            <a:off x="4202528" y="3110831"/>
            <a:ext cx="636337" cy="636337"/>
          </a:xfrm>
          <a:prstGeom prst="halfFrame">
            <a:avLst>
              <a:gd name="adj1" fmla="val 19850"/>
              <a:gd name="adj2" fmla="val 1985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5" name="TextBox 14">
            <a:extLst>
              <a:ext uri="{FF2B5EF4-FFF2-40B4-BE49-F238E27FC236}">
                <a16:creationId xmlns:a16="http://schemas.microsoft.com/office/drawing/2014/main" id="{E8E05FAF-37ED-4D0F-AA0A-81116DCD78CD}"/>
              </a:ext>
            </a:extLst>
          </p:cNvPr>
          <p:cNvSpPr txBox="1"/>
          <p:nvPr/>
        </p:nvSpPr>
        <p:spPr>
          <a:xfrm>
            <a:off x="919384" y="2174441"/>
            <a:ext cx="3828722" cy="707886"/>
          </a:xfrm>
          <a:prstGeom prst="rect">
            <a:avLst/>
          </a:prstGeom>
          <a:noFill/>
        </p:spPr>
        <p:txBody>
          <a:bodyPr wrap="square" rtlCol="0" anchor="ctr">
            <a:spAutoFit/>
          </a:bodyPr>
          <a:lstStyle/>
          <a:p>
            <a:pPr algn="dist"/>
            <a:r>
              <a:rPr lang="el-GR" altLang="ko-KR" sz="4000" b="1" dirty="0">
                <a:solidFill>
                  <a:schemeClr val="bg1"/>
                </a:solidFill>
                <a:latin typeface="+mj-lt"/>
                <a:cs typeface="Arial" pitchFamily="34" charset="0"/>
              </a:rPr>
              <a:t>ΕΝΕΡΓΕΙΑΚΗ</a:t>
            </a:r>
            <a:endParaRPr lang="en-US" altLang="ko-KR" sz="4000" b="1" dirty="0">
              <a:solidFill>
                <a:schemeClr val="bg1"/>
              </a:solidFill>
              <a:latin typeface="+mj-lt"/>
              <a:cs typeface="Arial" pitchFamily="34" charset="0"/>
            </a:endParaRPr>
          </a:p>
        </p:txBody>
      </p:sp>
      <p:sp>
        <p:nvSpPr>
          <p:cNvPr id="16" name="TextBox 15">
            <a:extLst>
              <a:ext uri="{FF2B5EF4-FFF2-40B4-BE49-F238E27FC236}">
                <a16:creationId xmlns:a16="http://schemas.microsoft.com/office/drawing/2014/main" id="{9E719A35-6871-4D57-940C-56FD0EE045AE}"/>
              </a:ext>
            </a:extLst>
          </p:cNvPr>
          <p:cNvSpPr txBox="1"/>
          <p:nvPr/>
        </p:nvSpPr>
        <p:spPr>
          <a:xfrm>
            <a:off x="913825" y="2754008"/>
            <a:ext cx="2723822" cy="584775"/>
          </a:xfrm>
          <a:prstGeom prst="rect">
            <a:avLst/>
          </a:prstGeom>
          <a:noFill/>
        </p:spPr>
        <p:txBody>
          <a:bodyPr wrap="square" rtlCol="0" anchor="ctr">
            <a:spAutoFit/>
          </a:bodyPr>
          <a:lstStyle/>
          <a:p>
            <a:pPr algn="dist"/>
            <a:r>
              <a:rPr lang="el-GR" altLang="ko-KR" sz="3200" b="1" dirty="0">
                <a:solidFill>
                  <a:schemeClr val="bg1"/>
                </a:solidFill>
                <a:cs typeface="Arial" pitchFamily="34" charset="0"/>
              </a:rPr>
              <a:t>ΦΤΩΧΕΙΑ</a:t>
            </a:r>
            <a:endParaRPr lang="ko-KR" altLang="en-US" sz="3200" b="1" dirty="0">
              <a:solidFill>
                <a:schemeClr val="bg1"/>
              </a:solidFill>
              <a:cs typeface="Arial" pitchFamily="34" charset="0"/>
            </a:endParaRPr>
          </a:p>
        </p:txBody>
      </p:sp>
      <p:sp>
        <p:nvSpPr>
          <p:cNvPr id="6" name="Rectangle 5">
            <a:extLst>
              <a:ext uri="{FF2B5EF4-FFF2-40B4-BE49-F238E27FC236}">
                <a16:creationId xmlns:a16="http://schemas.microsoft.com/office/drawing/2014/main" id="{73A16A32-15C2-4F4A-A393-FDE4B7AC8DAF}"/>
              </a:ext>
            </a:extLst>
          </p:cNvPr>
          <p:cNvSpPr/>
          <p:nvPr/>
        </p:nvSpPr>
        <p:spPr>
          <a:xfrm>
            <a:off x="5251010" y="0"/>
            <a:ext cx="694099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lumMod val="75000"/>
                  <a:lumOff val="25000"/>
                </a:schemeClr>
              </a:solidFill>
              <a:latin typeface="Fira Sans Condensed" panose="020B0503050000020004" pitchFamily="34" charset="0"/>
            </a:endParaRPr>
          </a:p>
        </p:txBody>
      </p:sp>
      <p:sp>
        <p:nvSpPr>
          <p:cNvPr id="10" name="TextBox 9">
            <a:extLst>
              <a:ext uri="{FF2B5EF4-FFF2-40B4-BE49-F238E27FC236}">
                <a16:creationId xmlns:a16="http://schemas.microsoft.com/office/drawing/2014/main" id="{2788F601-E565-4567-88FF-5F7BDAFA1E66}"/>
              </a:ext>
            </a:extLst>
          </p:cNvPr>
          <p:cNvSpPr txBox="1"/>
          <p:nvPr/>
        </p:nvSpPr>
        <p:spPr>
          <a:xfrm>
            <a:off x="5986254" y="2323120"/>
            <a:ext cx="5804806" cy="1015663"/>
          </a:xfrm>
          <a:prstGeom prst="rect">
            <a:avLst/>
          </a:prstGeom>
          <a:noFill/>
        </p:spPr>
        <p:txBody>
          <a:bodyPr wrap="square" rtlCol="0">
            <a:spAutoFit/>
          </a:bodyPr>
          <a:lstStyle/>
          <a:p>
            <a:r>
              <a:rPr lang="el-GR" sz="2000" dirty="0">
                <a:solidFill>
                  <a:schemeClr val="tx1">
                    <a:lumMod val="75000"/>
                    <a:lumOff val="25000"/>
                  </a:schemeClr>
                </a:solidFill>
                <a:latin typeface="Fira Sans Condensed" panose="020B0503050000020004" pitchFamily="34" charset="0"/>
              </a:rPr>
              <a:t>«</a:t>
            </a:r>
            <a:r>
              <a:rPr lang="en-US" sz="2000" dirty="0">
                <a:solidFill>
                  <a:schemeClr val="tx1">
                    <a:lumMod val="75000"/>
                    <a:lumOff val="25000"/>
                  </a:schemeClr>
                </a:solidFill>
                <a:latin typeface="Fira Sans Condensed" panose="020B0503050000020004" pitchFamily="34" charset="0"/>
              </a:rPr>
              <a:t> </a:t>
            </a:r>
            <a:r>
              <a:rPr lang="el-GR" sz="2000" dirty="0">
                <a:solidFill>
                  <a:schemeClr val="tx1">
                    <a:lumMod val="75000"/>
                    <a:lumOff val="25000"/>
                  </a:schemeClr>
                </a:solidFill>
                <a:latin typeface="Fira Sans Condensed" panose="020B0503050000020004" pitchFamily="34" charset="0"/>
              </a:rPr>
              <a:t>Α</a:t>
            </a:r>
            <a:r>
              <a:rPr lang="el-GR" sz="2000" dirty="0">
                <a:solidFill>
                  <a:schemeClr val="tx1">
                    <a:lumMod val="75000"/>
                    <a:lumOff val="25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rPr>
              <a:t>δυναμία των νοικοκυριών να ικανοποιούν επαρκώς τις ενεργειακές τους ανάγκες με προσιτό κόστος</a:t>
            </a:r>
            <a:r>
              <a:rPr lang="en-US" sz="2000" dirty="0">
                <a:solidFill>
                  <a:schemeClr val="tx1">
                    <a:lumMod val="75000"/>
                    <a:lumOff val="25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rPr>
              <a:t> </a:t>
            </a:r>
            <a:r>
              <a:rPr lang="el-GR" sz="2000" dirty="0">
                <a:solidFill>
                  <a:schemeClr val="tx1">
                    <a:lumMod val="75000"/>
                    <a:lumOff val="25000"/>
                  </a:schemeClr>
                </a:solidFill>
                <a:latin typeface="Fira Sans Condensed" panose="020B0503050000020004" pitchFamily="34" charset="0"/>
              </a:rPr>
              <a:t>» </a:t>
            </a:r>
            <a:br>
              <a:rPr lang="en-US" sz="2000" dirty="0">
                <a:solidFill>
                  <a:schemeClr val="tx1">
                    <a:lumMod val="75000"/>
                    <a:lumOff val="25000"/>
                  </a:schemeClr>
                </a:solidFill>
                <a:latin typeface="Fira Sans Condensed" panose="020B0503050000020004" pitchFamily="34" charset="0"/>
              </a:rPr>
            </a:br>
            <a:r>
              <a:rPr lang="el-GR" sz="2000" dirty="0">
                <a:solidFill>
                  <a:schemeClr val="tx1">
                    <a:lumMod val="75000"/>
                    <a:lumOff val="25000"/>
                  </a:schemeClr>
                </a:solidFill>
                <a:latin typeface="Fira Sans Condensed" panose="020B0503050000020004" pitchFamily="34" charset="0"/>
              </a:rPr>
              <a:t>- </a:t>
            </a:r>
            <a:r>
              <a:rPr lang="el-GR" sz="2000" b="1" dirty="0">
                <a:solidFill>
                  <a:schemeClr val="tx1">
                    <a:lumMod val="75000"/>
                    <a:lumOff val="25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rPr>
              <a:t>Stefan Bouzarovski</a:t>
            </a:r>
            <a:endParaRPr lang="en-US" sz="2000" dirty="0">
              <a:solidFill>
                <a:schemeClr val="tx1">
                  <a:lumMod val="75000"/>
                  <a:lumOff val="25000"/>
                </a:schemeClr>
              </a:solidFill>
            </a:endParaRPr>
          </a:p>
        </p:txBody>
      </p:sp>
    </p:spTree>
    <p:extLst>
      <p:ext uri="{BB962C8B-B14F-4D97-AF65-F5344CB8AC3E}">
        <p14:creationId xmlns:p14="http://schemas.microsoft.com/office/powerpoint/2010/main" val="2915418606"/>
      </p:ext>
    </p:extLst>
  </p:cSld>
  <p:clrMapOvr>
    <a:masterClrMapping/>
  </p:clrMapOvr>
  <mc:AlternateContent xmlns:mc="http://schemas.openxmlformats.org/markup-compatibility/2006" xmlns:p14="http://schemas.microsoft.com/office/powerpoint/2010/main">
    <mc:Choice Requires="p14">
      <p:transition spd="slow" p14:dur="20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randombar(horizontal)">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F273F48B-F73A-42AB-928D-AE258A3C77A1}"/>
              </a:ext>
            </a:extLst>
          </p:cNvPr>
          <p:cNvSpPr>
            <a:spLocks noGrp="1"/>
          </p:cNvSpPr>
          <p:nvPr>
            <p:ph type="body" sz="quarter" idx="11"/>
          </p:nvPr>
        </p:nvSpPr>
        <p:spPr>
          <a:xfrm>
            <a:off x="497536" y="257325"/>
            <a:ext cx="6774181" cy="724247"/>
          </a:xfrm>
        </p:spPr>
        <p:txBody>
          <a:bodyPr/>
          <a:lstStyle/>
          <a:p>
            <a:r>
              <a:rPr lang="en-US" sz="3200" dirty="0">
                <a:latin typeface="Fira Sans Condensed" panose="020B0503050000020004" pitchFamily="34" charset="0"/>
              </a:rPr>
              <a:t>M</a:t>
            </a:r>
            <a:r>
              <a:rPr lang="el-GR" sz="3200" dirty="0">
                <a:latin typeface="Fira Sans Condensed" panose="020B0503050000020004" pitchFamily="34" charset="0"/>
              </a:rPr>
              <a:t>ΕΛΕΤΗ ΠΕΡΙΠΤΩΣΗΣ ΕΛΛΑΔΑΣ</a:t>
            </a:r>
            <a:endParaRPr lang="en-US" sz="3200" dirty="0">
              <a:latin typeface="Fira Sans Condensed" panose="020B0503050000020004" pitchFamily="34" charset="0"/>
            </a:endParaRPr>
          </a:p>
        </p:txBody>
      </p:sp>
      <p:grpSp>
        <p:nvGrpSpPr>
          <p:cNvPr id="6" name="Group 5">
            <a:extLst>
              <a:ext uri="{FF2B5EF4-FFF2-40B4-BE49-F238E27FC236}">
                <a16:creationId xmlns:a16="http://schemas.microsoft.com/office/drawing/2014/main" id="{703DA275-6B1C-497F-BD67-9EA605F8BE32}"/>
              </a:ext>
            </a:extLst>
          </p:cNvPr>
          <p:cNvGrpSpPr/>
          <p:nvPr/>
        </p:nvGrpSpPr>
        <p:grpSpPr>
          <a:xfrm>
            <a:off x="661261" y="1294947"/>
            <a:ext cx="5122909" cy="799766"/>
            <a:chOff x="4897801" y="1200946"/>
            <a:chExt cx="4051728" cy="799766"/>
          </a:xfrm>
        </p:grpSpPr>
        <p:sp>
          <p:nvSpPr>
            <p:cNvPr id="7" name="Text Placeholder 22">
              <a:extLst>
                <a:ext uri="{FF2B5EF4-FFF2-40B4-BE49-F238E27FC236}">
                  <a16:creationId xmlns:a16="http://schemas.microsoft.com/office/drawing/2014/main" id="{B789C584-2200-4A0A-B4D0-FEBCED9B1CA6}"/>
                </a:ext>
              </a:extLst>
            </p:cNvPr>
            <p:cNvSpPr txBox="1">
              <a:spLocks/>
            </p:cNvSpPr>
            <p:nvPr/>
          </p:nvSpPr>
          <p:spPr>
            <a:xfrm>
              <a:off x="4905691" y="1200946"/>
              <a:ext cx="4035950" cy="43204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ko-KR" sz="2000" dirty="0">
                  <a:solidFill>
                    <a:srgbClr val="64A32F"/>
                  </a:solidFill>
                  <a:latin typeface="Fira Sans Condensed" panose="020B0503050000020004" pitchFamily="34" charset="0"/>
                  <a:cs typeface="Arial" pitchFamily="34" charset="0"/>
                </a:rPr>
                <a:t>Ελληνικά δεδομένα</a:t>
              </a:r>
              <a:endParaRPr lang="ko-KR" altLang="en-US" sz="2000" b="1" dirty="0">
                <a:solidFill>
                  <a:srgbClr val="64A32F"/>
                </a:solidFill>
                <a:latin typeface="Fira Sans Condensed" panose="020B0503050000020004" pitchFamily="34" charset="0"/>
                <a:cs typeface="Arial" pitchFamily="34" charset="0"/>
              </a:endParaRPr>
            </a:p>
          </p:txBody>
        </p:sp>
        <p:sp>
          <p:nvSpPr>
            <p:cNvPr id="8" name="Text Placeholder 20">
              <a:extLst>
                <a:ext uri="{FF2B5EF4-FFF2-40B4-BE49-F238E27FC236}">
                  <a16:creationId xmlns:a16="http://schemas.microsoft.com/office/drawing/2014/main" id="{992DAE57-9F2C-437B-94C8-EF8F1BCDB335}"/>
                </a:ext>
              </a:extLst>
            </p:cNvPr>
            <p:cNvSpPr txBox="1">
              <a:spLocks/>
            </p:cNvSpPr>
            <p:nvPr/>
          </p:nvSpPr>
          <p:spPr>
            <a:xfrm>
              <a:off x="4897801" y="1546892"/>
              <a:ext cx="4051728" cy="45382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200" dirty="0">
                  <a:effectLst/>
                  <a:latin typeface="Fira Sans Condensed" panose="020B0503050000020004" pitchFamily="34" charset="0"/>
                  <a:ea typeface="Fira Sans Condensed" panose="020B0503050000020004" pitchFamily="34" charset="0"/>
                  <a:cs typeface="Fira Sans Condensed" panose="020B0503050000020004" pitchFamily="34" charset="0"/>
                </a:rPr>
                <a:t>481.484 εγγραφές επιλέξιμων πελατών, οι οποίες επί του παρόντος </a:t>
              </a:r>
              <a:br>
                <a:rPr lang="en-US" sz="1200" dirty="0">
                  <a:effectLst/>
                  <a:latin typeface="Fira Sans Condensed" panose="020B0503050000020004" pitchFamily="34" charset="0"/>
                  <a:ea typeface="Fira Sans Condensed" panose="020B0503050000020004" pitchFamily="34" charset="0"/>
                  <a:cs typeface="Fira Sans Condensed" panose="020B0503050000020004" pitchFamily="34" charset="0"/>
                </a:rPr>
              </a:br>
              <a:r>
                <a:rPr lang="el-GR" sz="1200" dirty="0">
                  <a:effectLst/>
                  <a:latin typeface="Fira Sans Condensed" panose="020B0503050000020004" pitchFamily="34" charset="0"/>
                  <a:ea typeface="Fira Sans Condensed" panose="020B0503050000020004" pitchFamily="34" charset="0"/>
                  <a:cs typeface="Fira Sans Condensed" panose="020B0503050000020004" pitchFamily="34" charset="0"/>
                </a:rPr>
                <a:t>θεωρούνται </a:t>
              </a:r>
              <a:r>
                <a:rPr lang="el-GR" sz="1200" dirty="0" err="1">
                  <a:latin typeface="Fira Sans Condensed" panose="020B0503050000020004" pitchFamily="34" charset="0"/>
                  <a:ea typeface="Fira Sans Condensed" panose="020B0503050000020004" pitchFamily="34" charset="0"/>
                  <a:cs typeface="Fira Sans Condensed" panose="020B0503050000020004" pitchFamily="34" charset="0"/>
                </a:rPr>
                <a:t>ενεργειακ</a:t>
              </a:r>
              <a:r>
                <a:rPr lang="en-US" sz="1200" dirty="0" err="1">
                  <a:latin typeface="Fira Sans Condensed" panose="020B0503050000020004" pitchFamily="34" charset="0"/>
                  <a:ea typeface="Fira Sans Condensed" panose="020B0503050000020004" pitchFamily="34" charset="0"/>
                  <a:cs typeface="Fira Sans Condensed" panose="020B0503050000020004" pitchFamily="34" charset="0"/>
                </a:rPr>
                <a:t>ά</a:t>
              </a:r>
              <a:r>
                <a:rPr lang="el-GR" sz="1200" dirty="0">
                  <a:latin typeface="Fira Sans Condensed" panose="020B0503050000020004" pitchFamily="34" charset="0"/>
                  <a:ea typeface="Fira Sans Condensed" panose="020B0503050000020004" pitchFamily="34" charset="0"/>
                  <a:cs typeface="Fira Sans Condensed" panose="020B0503050000020004" pitchFamily="34" charset="0"/>
                </a:rPr>
                <a:t> φτωχοί </a:t>
              </a:r>
              <a:r>
                <a:rPr lang="el-GR" sz="1200" dirty="0">
                  <a:effectLst/>
                  <a:latin typeface="Fira Sans Condensed" panose="020B0503050000020004" pitchFamily="34" charset="0"/>
                  <a:ea typeface="Fira Sans Condensed" panose="020B0503050000020004" pitchFamily="34" charset="0"/>
                  <a:cs typeface="Fira Sans Condensed" panose="020B0503050000020004" pitchFamily="34" charset="0"/>
                </a:rPr>
                <a:t>βάσει της εθνικής νομοθεσίας. </a:t>
              </a:r>
              <a:endParaRPr lang="ko-KR" altLang="en-US" sz="1200" dirty="0">
                <a:solidFill>
                  <a:srgbClr val="262626"/>
                </a:solidFill>
                <a:latin typeface="Fira Sans Condensed" panose="020B0503050000020004" pitchFamily="34" charset="0"/>
                <a:cs typeface="Arial" pitchFamily="34" charset="0"/>
              </a:endParaRPr>
            </a:p>
          </p:txBody>
        </p:sp>
      </p:grpSp>
      <p:sp>
        <p:nvSpPr>
          <p:cNvPr id="13" name="TextBox 12">
            <a:extLst>
              <a:ext uri="{FF2B5EF4-FFF2-40B4-BE49-F238E27FC236}">
                <a16:creationId xmlns:a16="http://schemas.microsoft.com/office/drawing/2014/main" id="{987DE6EE-543F-41BB-A289-64A0DC0E4EA4}"/>
              </a:ext>
            </a:extLst>
          </p:cNvPr>
          <p:cNvSpPr txBox="1"/>
          <p:nvPr/>
        </p:nvSpPr>
        <p:spPr>
          <a:xfrm>
            <a:off x="1636388" y="2492734"/>
            <a:ext cx="1351872" cy="307777"/>
          </a:xfrm>
          <a:prstGeom prst="rect">
            <a:avLst/>
          </a:prstGeom>
          <a:noFill/>
        </p:spPr>
        <p:txBody>
          <a:bodyPr wrap="square" rtlCol="0" anchor="ctr">
            <a:spAutoFit/>
          </a:bodyPr>
          <a:lstStyle/>
          <a:p>
            <a:r>
              <a:rPr lang="en-US" altLang="ko-KR" sz="1400" b="1" dirty="0">
                <a:solidFill>
                  <a:srgbClr val="262626"/>
                </a:solidFill>
                <a:latin typeface="Fira Sans Condensed" panose="020B0503050000020004" pitchFamily="34" charset="0"/>
                <a:cs typeface="Arial" pitchFamily="34" charset="0"/>
              </a:rPr>
              <a:t>Greece</a:t>
            </a:r>
            <a:endParaRPr lang="ko-KR" altLang="en-US" sz="1400" b="1" dirty="0">
              <a:solidFill>
                <a:srgbClr val="262626"/>
              </a:solidFill>
              <a:latin typeface="Fira Sans Condensed" panose="020B0503050000020004" pitchFamily="34" charset="0"/>
              <a:cs typeface="Arial" pitchFamily="34" charset="0"/>
            </a:endParaRPr>
          </a:p>
        </p:txBody>
      </p:sp>
      <p:sp>
        <p:nvSpPr>
          <p:cNvPr id="14" name="TextBox 13">
            <a:extLst>
              <a:ext uri="{FF2B5EF4-FFF2-40B4-BE49-F238E27FC236}">
                <a16:creationId xmlns:a16="http://schemas.microsoft.com/office/drawing/2014/main" id="{F9FDAD81-B147-4561-A130-31FF38AB533D}"/>
              </a:ext>
            </a:extLst>
          </p:cNvPr>
          <p:cNvSpPr txBox="1"/>
          <p:nvPr/>
        </p:nvSpPr>
        <p:spPr>
          <a:xfrm>
            <a:off x="3755191" y="2498506"/>
            <a:ext cx="1686532" cy="307777"/>
          </a:xfrm>
          <a:prstGeom prst="rect">
            <a:avLst/>
          </a:prstGeom>
          <a:noFill/>
        </p:spPr>
        <p:txBody>
          <a:bodyPr wrap="square" rtlCol="0" anchor="ctr">
            <a:spAutoFit/>
          </a:bodyPr>
          <a:lstStyle/>
          <a:p>
            <a:r>
              <a:rPr lang="en-US" altLang="ko-KR" sz="1400" b="1" dirty="0">
                <a:solidFill>
                  <a:srgbClr val="262626"/>
                </a:solidFill>
                <a:latin typeface="Fira Sans Condensed" panose="020B0503050000020004" pitchFamily="34" charset="0"/>
                <a:cs typeface="Arial" pitchFamily="34" charset="0"/>
              </a:rPr>
              <a:t>Analysis Method 2</a:t>
            </a:r>
            <a:endParaRPr lang="ko-KR" altLang="en-US" sz="1400" b="1" dirty="0">
              <a:solidFill>
                <a:srgbClr val="262626"/>
              </a:solidFill>
              <a:latin typeface="Fira Sans Condensed" panose="020B0503050000020004" pitchFamily="34" charset="0"/>
              <a:cs typeface="Arial" pitchFamily="34" charset="0"/>
            </a:endParaRPr>
          </a:p>
        </p:txBody>
      </p:sp>
      <p:sp>
        <p:nvSpPr>
          <p:cNvPr id="15" name="TextBox 14">
            <a:extLst>
              <a:ext uri="{FF2B5EF4-FFF2-40B4-BE49-F238E27FC236}">
                <a16:creationId xmlns:a16="http://schemas.microsoft.com/office/drawing/2014/main" id="{EC017B4E-E664-47F8-AB5E-EED8792B2B7C}"/>
              </a:ext>
            </a:extLst>
          </p:cNvPr>
          <p:cNvSpPr txBox="1"/>
          <p:nvPr/>
        </p:nvSpPr>
        <p:spPr>
          <a:xfrm>
            <a:off x="1636388" y="3151999"/>
            <a:ext cx="1405616" cy="469359"/>
          </a:xfrm>
          <a:prstGeom prst="rect">
            <a:avLst/>
          </a:prstGeom>
          <a:noFill/>
        </p:spPr>
        <p:txBody>
          <a:bodyPr wrap="square" rtlCol="0" anchor="ctr">
            <a:spAutoFit/>
          </a:bodyPr>
          <a:lstStyle/>
          <a:p>
            <a:r>
              <a:rPr lang="en-US" altLang="ko-KR" sz="1400" b="1" dirty="0">
                <a:solidFill>
                  <a:srgbClr val="262626"/>
                </a:solidFill>
                <a:latin typeface="Fira Sans Condensed" panose="020B0503050000020004" pitchFamily="34" charset="0"/>
                <a:cs typeface="Arial" pitchFamily="34" charset="0"/>
              </a:rPr>
              <a:t>Energy Dataset</a:t>
            </a:r>
            <a:br>
              <a:rPr lang="en-US" altLang="ko-KR" sz="1400" b="1" dirty="0">
                <a:solidFill>
                  <a:srgbClr val="262626"/>
                </a:solidFill>
                <a:latin typeface="Fira Sans Condensed" panose="020B0503050000020004" pitchFamily="34" charset="0"/>
                <a:cs typeface="Arial" pitchFamily="34" charset="0"/>
              </a:rPr>
            </a:br>
            <a:r>
              <a:rPr lang="en-US" altLang="ko-KR" sz="1050" b="1" dirty="0">
                <a:solidFill>
                  <a:schemeClr val="tx1">
                    <a:lumMod val="65000"/>
                    <a:lumOff val="35000"/>
                  </a:schemeClr>
                </a:solidFill>
                <a:latin typeface="Fira Sans Condensed" panose="020B0503050000020004" pitchFamily="34" charset="0"/>
                <a:cs typeface="Arial" pitchFamily="34" charset="0"/>
              </a:rPr>
              <a:t>Greek_Method_2.csv</a:t>
            </a:r>
            <a:endParaRPr lang="ko-KR" altLang="en-US" sz="1050" b="1" dirty="0">
              <a:solidFill>
                <a:srgbClr val="262626"/>
              </a:solidFill>
              <a:latin typeface="Fira Sans Condensed" panose="020B0503050000020004" pitchFamily="34" charset="0"/>
              <a:cs typeface="Arial" pitchFamily="34" charset="0"/>
            </a:endParaRPr>
          </a:p>
        </p:txBody>
      </p:sp>
      <p:sp>
        <p:nvSpPr>
          <p:cNvPr id="16" name="TextBox 15">
            <a:extLst>
              <a:ext uri="{FF2B5EF4-FFF2-40B4-BE49-F238E27FC236}">
                <a16:creationId xmlns:a16="http://schemas.microsoft.com/office/drawing/2014/main" id="{61B5EC50-DA8B-4F0A-A23F-90BB3BA3AF1F}"/>
              </a:ext>
            </a:extLst>
          </p:cNvPr>
          <p:cNvSpPr txBox="1"/>
          <p:nvPr/>
        </p:nvSpPr>
        <p:spPr>
          <a:xfrm>
            <a:off x="3755191" y="3132566"/>
            <a:ext cx="1798718" cy="477054"/>
          </a:xfrm>
          <a:prstGeom prst="rect">
            <a:avLst/>
          </a:prstGeom>
          <a:noFill/>
        </p:spPr>
        <p:txBody>
          <a:bodyPr wrap="square" rtlCol="0" anchor="ctr">
            <a:spAutoFit/>
          </a:bodyPr>
          <a:lstStyle/>
          <a:p>
            <a:r>
              <a:rPr lang="en-US" altLang="ko-KR" sz="1400" b="1" dirty="0">
                <a:solidFill>
                  <a:srgbClr val="262626"/>
                </a:solidFill>
                <a:latin typeface="Fira Sans Condensed" panose="020B0503050000020004" pitchFamily="34" charset="0"/>
                <a:cs typeface="Arial" pitchFamily="34" charset="0"/>
              </a:rPr>
              <a:t>Incomes File </a:t>
            </a:r>
            <a:r>
              <a:rPr lang="en-US" altLang="ko-KR" sz="1400" b="1" dirty="0">
                <a:solidFill>
                  <a:srgbClr val="64A32F"/>
                </a:solidFill>
                <a:latin typeface="Fira Sans Condensed" panose="020B0503050000020004" pitchFamily="34" charset="0"/>
                <a:cs typeface="Arial" pitchFamily="34" charset="0"/>
              </a:rPr>
              <a:t>provided</a:t>
            </a:r>
            <a:br>
              <a:rPr lang="en-US" altLang="ko-KR" sz="1400" b="1" dirty="0">
                <a:solidFill>
                  <a:srgbClr val="64A32F"/>
                </a:solidFill>
                <a:latin typeface="Fira Sans Condensed" panose="020B0503050000020004" pitchFamily="34" charset="0"/>
                <a:cs typeface="Arial" pitchFamily="34" charset="0"/>
              </a:rPr>
            </a:br>
            <a:r>
              <a:rPr lang="en-US" altLang="ko-KR" sz="1100" b="1" dirty="0">
                <a:solidFill>
                  <a:schemeClr val="tx1">
                    <a:lumMod val="65000"/>
                    <a:lumOff val="35000"/>
                  </a:schemeClr>
                </a:solidFill>
                <a:latin typeface="Fira Sans Condensed" panose="020B0503050000020004" pitchFamily="34" charset="0"/>
                <a:cs typeface="Arial" pitchFamily="34" charset="0"/>
              </a:rPr>
              <a:t>Municipality_Incomes.csv</a:t>
            </a:r>
            <a:endParaRPr lang="ko-KR" altLang="en-US" sz="1100" b="1" dirty="0">
              <a:solidFill>
                <a:schemeClr val="tx1">
                  <a:lumMod val="65000"/>
                  <a:lumOff val="35000"/>
                </a:schemeClr>
              </a:solidFill>
              <a:latin typeface="Fira Sans Condensed" panose="020B0503050000020004" pitchFamily="34" charset="0"/>
              <a:cs typeface="Arial" pitchFamily="34" charset="0"/>
            </a:endParaRPr>
          </a:p>
        </p:txBody>
      </p:sp>
      <p:sp>
        <p:nvSpPr>
          <p:cNvPr id="17" name="TextBox 16">
            <a:extLst>
              <a:ext uri="{FF2B5EF4-FFF2-40B4-BE49-F238E27FC236}">
                <a16:creationId xmlns:a16="http://schemas.microsoft.com/office/drawing/2014/main" id="{8DE4ED14-5B09-4BAD-BC30-CA39E05272AD}"/>
              </a:ext>
            </a:extLst>
          </p:cNvPr>
          <p:cNvSpPr txBox="1"/>
          <p:nvPr/>
        </p:nvSpPr>
        <p:spPr>
          <a:xfrm>
            <a:off x="1199065" y="3866589"/>
            <a:ext cx="4843883" cy="323165"/>
          </a:xfrm>
          <a:prstGeom prst="rect">
            <a:avLst/>
          </a:prstGeom>
          <a:noFill/>
        </p:spPr>
        <p:txBody>
          <a:bodyPr wrap="square" rtlCol="0" anchor="ctr">
            <a:spAutoFit/>
          </a:bodyPr>
          <a:lstStyle/>
          <a:p>
            <a:r>
              <a:rPr lang="el-GR" altLang="ko-KR" sz="1500" dirty="0">
                <a:solidFill>
                  <a:srgbClr val="262626"/>
                </a:solidFill>
                <a:latin typeface="Fira Sans Condensed" panose="020B0503050000020004" pitchFamily="34" charset="0"/>
                <a:cs typeface="Arial" pitchFamily="34" charset="0"/>
              </a:rPr>
              <a:t>Ποσοστό ενεργειακής φτώχειας βάσει δείκτη ανάλυσης</a:t>
            </a:r>
            <a:endParaRPr lang="ko-KR" altLang="en-US" sz="1500" dirty="0">
              <a:solidFill>
                <a:schemeClr val="accent4"/>
              </a:solidFill>
              <a:latin typeface="Fira Sans Condensed" panose="020B0503050000020004" pitchFamily="34" charset="0"/>
              <a:cs typeface="Arial" pitchFamily="34" charset="0"/>
            </a:endParaRPr>
          </a:p>
        </p:txBody>
      </p:sp>
      <p:graphicFrame>
        <p:nvGraphicFramePr>
          <p:cNvPr id="18" name="Chart 17">
            <a:extLst>
              <a:ext uri="{FF2B5EF4-FFF2-40B4-BE49-F238E27FC236}">
                <a16:creationId xmlns:a16="http://schemas.microsoft.com/office/drawing/2014/main" id="{61482C19-1791-490B-BA18-6692DB4EE869}"/>
              </a:ext>
            </a:extLst>
          </p:cNvPr>
          <p:cNvGraphicFramePr/>
          <p:nvPr>
            <p:extLst>
              <p:ext uri="{D42A27DB-BD31-4B8C-83A1-F6EECF244321}">
                <p14:modId xmlns:p14="http://schemas.microsoft.com/office/powerpoint/2010/main" val="1293309689"/>
              </p:ext>
            </p:extLst>
          </p:nvPr>
        </p:nvGraphicFramePr>
        <p:xfrm>
          <a:off x="154429" y="4324551"/>
          <a:ext cx="5565367" cy="2491651"/>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ular Callout 23">
            <a:extLst>
              <a:ext uri="{FF2B5EF4-FFF2-40B4-BE49-F238E27FC236}">
                <a16:creationId xmlns:a16="http://schemas.microsoft.com/office/drawing/2014/main" id="{B43FF7F4-E178-4936-86EF-3900E8ED8602}"/>
              </a:ext>
            </a:extLst>
          </p:cNvPr>
          <p:cNvSpPr/>
          <p:nvPr/>
        </p:nvSpPr>
        <p:spPr>
          <a:xfrm>
            <a:off x="1273009" y="4640983"/>
            <a:ext cx="566256" cy="156618"/>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4.6%</a:t>
            </a:r>
            <a:endParaRPr lang="ko-KR" altLang="en-US" sz="900" dirty="0">
              <a:latin typeface="Fira Sans Condensed" panose="020B0503050000020004" pitchFamily="34" charset="0"/>
              <a:cs typeface="Arial" pitchFamily="34" charset="0"/>
            </a:endParaRPr>
          </a:p>
        </p:txBody>
      </p:sp>
      <p:grpSp>
        <p:nvGrpSpPr>
          <p:cNvPr id="22" name="Group 21">
            <a:extLst>
              <a:ext uri="{FF2B5EF4-FFF2-40B4-BE49-F238E27FC236}">
                <a16:creationId xmlns:a16="http://schemas.microsoft.com/office/drawing/2014/main" id="{48590485-5BD7-4DAC-875B-E354C08AC7EB}"/>
              </a:ext>
            </a:extLst>
          </p:cNvPr>
          <p:cNvGrpSpPr/>
          <p:nvPr/>
        </p:nvGrpSpPr>
        <p:grpSpPr>
          <a:xfrm>
            <a:off x="948006" y="3913962"/>
            <a:ext cx="209633" cy="228418"/>
            <a:chOff x="4972700" y="3925047"/>
            <a:chExt cx="391388" cy="391388"/>
          </a:xfrm>
          <a:solidFill>
            <a:schemeClr val="tx1">
              <a:lumMod val="75000"/>
              <a:lumOff val="25000"/>
            </a:schemeClr>
          </a:solidFill>
        </p:grpSpPr>
        <p:sp>
          <p:nvSpPr>
            <p:cNvPr id="23" name="Oval 22">
              <a:extLst>
                <a:ext uri="{FF2B5EF4-FFF2-40B4-BE49-F238E27FC236}">
                  <a16:creationId xmlns:a16="http://schemas.microsoft.com/office/drawing/2014/main" id="{54ACCCBB-32F9-447A-9C5D-8D2767864072}"/>
                </a:ext>
              </a:extLst>
            </p:cNvPr>
            <p:cNvSpPr/>
            <p:nvPr/>
          </p:nvSpPr>
          <p:spPr>
            <a:xfrm>
              <a:off x="4972700" y="3925047"/>
              <a:ext cx="391388" cy="391388"/>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sz="2700">
                <a:solidFill>
                  <a:schemeClr val="bg1"/>
                </a:solidFill>
                <a:latin typeface="Fira Sans Condensed" panose="020B0503050000020004" pitchFamily="34" charset="0"/>
                <a:cs typeface="Arial" pitchFamily="34" charset="0"/>
              </a:endParaRPr>
            </a:p>
          </p:txBody>
        </p:sp>
        <p:sp>
          <p:nvSpPr>
            <p:cNvPr id="24" name="Chevron 27">
              <a:extLst>
                <a:ext uri="{FF2B5EF4-FFF2-40B4-BE49-F238E27FC236}">
                  <a16:creationId xmlns:a16="http://schemas.microsoft.com/office/drawing/2014/main" id="{D5912049-12B0-4586-8375-AEFC36C0C77A}"/>
                </a:ext>
              </a:extLst>
            </p:cNvPr>
            <p:cNvSpPr/>
            <p:nvPr/>
          </p:nvSpPr>
          <p:spPr>
            <a:xfrm>
              <a:off x="5096925" y="4011172"/>
              <a:ext cx="157394" cy="215077"/>
            </a:xfrm>
            <a:prstGeom prst="chevron">
              <a:avLst>
                <a:gd name="adj" fmla="val 59907"/>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sz="2700">
                <a:solidFill>
                  <a:schemeClr val="bg1"/>
                </a:solidFill>
                <a:latin typeface="Fira Sans Condensed" panose="020B0503050000020004" pitchFamily="34" charset="0"/>
                <a:cs typeface="Arial" pitchFamily="34" charset="0"/>
              </a:endParaRPr>
            </a:p>
          </p:txBody>
        </p:sp>
      </p:grpSp>
      <p:pic>
        <p:nvPicPr>
          <p:cNvPr id="10" name="Picture Placeholder 9">
            <a:extLst>
              <a:ext uri="{FF2B5EF4-FFF2-40B4-BE49-F238E27FC236}">
                <a16:creationId xmlns:a16="http://schemas.microsoft.com/office/drawing/2014/main" id="{64755359-919A-4241-ACCE-3A883CBFABF2}"/>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4347" r="4347"/>
          <a:stretch>
            <a:fillRect/>
          </a:stretch>
        </p:blipFill>
        <p:spPr/>
      </p:pic>
      <p:sp>
        <p:nvSpPr>
          <p:cNvPr id="2" name="Rectangle 1">
            <a:extLst>
              <a:ext uri="{FF2B5EF4-FFF2-40B4-BE49-F238E27FC236}">
                <a16:creationId xmlns:a16="http://schemas.microsoft.com/office/drawing/2014/main" id="{482D4A50-74FC-4E5C-A63E-DA3303AA7BFA}"/>
              </a:ext>
            </a:extLst>
          </p:cNvPr>
          <p:cNvSpPr/>
          <p:nvPr/>
        </p:nvSpPr>
        <p:spPr>
          <a:xfrm>
            <a:off x="7492445" y="0"/>
            <a:ext cx="4695688" cy="685800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Condensed" panose="020B0503050000020004" pitchFamily="34" charset="0"/>
            </a:endParaRPr>
          </a:p>
        </p:txBody>
      </p:sp>
      <p:sp>
        <p:nvSpPr>
          <p:cNvPr id="4" name="Isosceles Triangle 13">
            <a:extLst>
              <a:ext uri="{FF2B5EF4-FFF2-40B4-BE49-F238E27FC236}">
                <a16:creationId xmlns:a16="http://schemas.microsoft.com/office/drawing/2014/main" id="{109CFF01-B4AD-4136-BC43-F3B294ED49F9}"/>
              </a:ext>
            </a:extLst>
          </p:cNvPr>
          <p:cNvSpPr/>
          <p:nvPr/>
        </p:nvSpPr>
        <p:spPr>
          <a:xfrm rot="10800000">
            <a:off x="1273009" y="2472943"/>
            <a:ext cx="297913" cy="452172"/>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5" name="Oval 44">
            <a:extLst>
              <a:ext uri="{FF2B5EF4-FFF2-40B4-BE49-F238E27FC236}">
                <a16:creationId xmlns:a16="http://schemas.microsoft.com/office/drawing/2014/main" id="{6AAC520A-3ED2-469A-A8B3-32B799F57948}"/>
              </a:ext>
            </a:extLst>
          </p:cNvPr>
          <p:cNvSpPr>
            <a:spLocks noChangeAspect="1"/>
          </p:cNvSpPr>
          <p:nvPr/>
        </p:nvSpPr>
        <p:spPr>
          <a:xfrm>
            <a:off x="3243951" y="3125069"/>
            <a:ext cx="385292" cy="458762"/>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28" name="Rectangle 7">
            <a:extLst>
              <a:ext uri="{FF2B5EF4-FFF2-40B4-BE49-F238E27FC236}">
                <a16:creationId xmlns:a16="http://schemas.microsoft.com/office/drawing/2014/main" id="{DAAC061C-EE68-41CD-88E9-353914DBB5DD}"/>
              </a:ext>
            </a:extLst>
          </p:cNvPr>
          <p:cNvSpPr/>
          <p:nvPr/>
        </p:nvSpPr>
        <p:spPr>
          <a:xfrm>
            <a:off x="3243951" y="2441678"/>
            <a:ext cx="471567" cy="39785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29" name="Rectangular Callout 23">
            <a:extLst>
              <a:ext uri="{FF2B5EF4-FFF2-40B4-BE49-F238E27FC236}">
                <a16:creationId xmlns:a16="http://schemas.microsoft.com/office/drawing/2014/main" id="{A29DC9D8-ECD9-4DBF-8873-20AED934030C}"/>
              </a:ext>
            </a:extLst>
          </p:cNvPr>
          <p:cNvSpPr/>
          <p:nvPr/>
        </p:nvSpPr>
        <p:spPr>
          <a:xfrm>
            <a:off x="1199289" y="4240288"/>
            <a:ext cx="566256" cy="165825"/>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2.2%</a:t>
            </a:r>
            <a:endParaRPr lang="ko-KR" altLang="en-US" sz="900" dirty="0">
              <a:latin typeface="Fira Sans Condensed" panose="020B0503050000020004" pitchFamily="34" charset="0"/>
              <a:cs typeface="Arial" pitchFamily="34" charset="0"/>
            </a:endParaRPr>
          </a:p>
        </p:txBody>
      </p:sp>
      <p:sp>
        <p:nvSpPr>
          <p:cNvPr id="30" name="Rectangular Callout 23">
            <a:extLst>
              <a:ext uri="{FF2B5EF4-FFF2-40B4-BE49-F238E27FC236}">
                <a16:creationId xmlns:a16="http://schemas.microsoft.com/office/drawing/2014/main" id="{539FCB14-0C2D-4422-851D-38068B99E22A}"/>
              </a:ext>
            </a:extLst>
          </p:cNvPr>
          <p:cNvSpPr/>
          <p:nvPr/>
        </p:nvSpPr>
        <p:spPr>
          <a:xfrm>
            <a:off x="1421965" y="5048591"/>
            <a:ext cx="646225" cy="161398"/>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11.4%</a:t>
            </a:r>
            <a:endParaRPr lang="ko-KR" altLang="en-US" sz="900" dirty="0">
              <a:latin typeface="Fira Sans Condensed" panose="020B0503050000020004" pitchFamily="34" charset="0"/>
              <a:cs typeface="Arial" pitchFamily="34" charset="0"/>
            </a:endParaRPr>
          </a:p>
        </p:txBody>
      </p:sp>
      <p:sp>
        <p:nvSpPr>
          <p:cNvPr id="31" name="Rectangular Callout 23">
            <a:extLst>
              <a:ext uri="{FF2B5EF4-FFF2-40B4-BE49-F238E27FC236}">
                <a16:creationId xmlns:a16="http://schemas.microsoft.com/office/drawing/2014/main" id="{408E6544-AD49-458D-81D5-1800554449B4}"/>
              </a:ext>
            </a:extLst>
          </p:cNvPr>
          <p:cNvSpPr/>
          <p:nvPr/>
        </p:nvSpPr>
        <p:spPr>
          <a:xfrm>
            <a:off x="2315841" y="5380728"/>
            <a:ext cx="624832" cy="182325"/>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34.2%</a:t>
            </a:r>
            <a:endParaRPr lang="ko-KR" altLang="en-US" sz="900" dirty="0">
              <a:latin typeface="Fira Sans Condensed" panose="020B0503050000020004" pitchFamily="34" charset="0"/>
              <a:cs typeface="Arial" pitchFamily="34" charset="0"/>
            </a:endParaRPr>
          </a:p>
        </p:txBody>
      </p:sp>
      <p:sp>
        <p:nvSpPr>
          <p:cNvPr id="33" name="Rectangular Callout 23">
            <a:extLst>
              <a:ext uri="{FF2B5EF4-FFF2-40B4-BE49-F238E27FC236}">
                <a16:creationId xmlns:a16="http://schemas.microsoft.com/office/drawing/2014/main" id="{F39CA2B7-8FA8-4297-82D0-0EA709B7B7D2}"/>
              </a:ext>
            </a:extLst>
          </p:cNvPr>
          <p:cNvSpPr/>
          <p:nvPr/>
        </p:nvSpPr>
        <p:spPr>
          <a:xfrm>
            <a:off x="3100862" y="5777917"/>
            <a:ext cx="595824" cy="146878"/>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51.7%</a:t>
            </a:r>
            <a:endParaRPr lang="ko-KR" altLang="en-US" sz="900" dirty="0">
              <a:latin typeface="Fira Sans Condensed" panose="020B0503050000020004" pitchFamily="34" charset="0"/>
              <a:cs typeface="Arial" pitchFamily="34" charset="0"/>
            </a:endParaRPr>
          </a:p>
        </p:txBody>
      </p:sp>
      <p:sp>
        <p:nvSpPr>
          <p:cNvPr id="49" name="Rectangular Callout 23">
            <a:extLst>
              <a:ext uri="{FF2B5EF4-FFF2-40B4-BE49-F238E27FC236}">
                <a16:creationId xmlns:a16="http://schemas.microsoft.com/office/drawing/2014/main" id="{3FD40033-C96B-4360-8245-5C23E3ED7444}"/>
              </a:ext>
            </a:extLst>
          </p:cNvPr>
          <p:cNvSpPr/>
          <p:nvPr/>
        </p:nvSpPr>
        <p:spPr>
          <a:xfrm>
            <a:off x="3586715" y="6150181"/>
            <a:ext cx="595824" cy="146878"/>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63.3%</a:t>
            </a:r>
            <a:endParaRPr lang="ko-KR" altLang="en-US" sz="900" dirty="0">
              <a:latin typeface="Fira Sans Condensed" panose="020B0503050000020004" pitchFamily="34" charset="0"/>
              <a:cs typeface="Arial" pitchFamily="34" charset="0"/>
            </a:endParaRPr>
          </a:p>
        </p:txBody>
      </p:sp>
      <p:sp>
        <p:nvSpPr>
          <p:cNvPr id="51" name="Right Triangle 17">
            <a:extLst>
              <a:ext uri="{FF2B5EF4-FFF2-40B4-BE49-F238E27FC236}">
                <a16:creationId xmlns:a16="http://schemas.microsoft.com/office/drawing/2014/main" id="{087077FF-3682-46F6-857E-6279732A2118}"/>
              </a:ext>
            </a:extLst>
          </p:cNvPr>
          <p:cNvSpPr>
            <a:spLocks noChangeAspect="1"/>
          </p:cNvSpPr>
          <p:nvPr/>
        </p:nvSpPr>
        <p:spPr>
          <a:xfrm>
            <a:off x="1289025" y="3107223"/>
            <a:ext cx="386784" cy="46053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pic>
        <p:nvPicPr>
          <p:cNvPr id="54" name="Picture 53">
            <a:extLst>
              <a:ext uri="{FF2B5EF4-FFF2-40B4-BE49-F238E27FC236}">
                <a16:creationId xmlns:a16="http://schemas.microsoft.com/office/drawing/2014/main" id="{B6480D6C-2D28-4939-8D27-F8B5FE1356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28295" y="1098334"/>
            <a:ext cx="6281715" cy="6182839"/>
          </a:xfrm>
          <a:prstGeom prst="rect">
            <a:avLst/>
          </a:prstGeom>
        </p:spPr>
      </p:pic>
      <p:pic>
        <p:nvPicPr>
          <p:cNvPr id="56" name="Picture 55">
            <a:extLst>
              <a:ext uri="{FF2B5EF4-FFF2-40B4-BE49-F238E27FC236}">
                <a16:creationId xmlns:a16="http://schemas.microsoft.com/office/drawing/2014/main" id="{CEBAAD43-5AD9-4923-80B9-1DF5DD0F9D3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813870" y="1203759"/>
            <a:ext cx="6103810" cy="3696853"/>
          </a:xfrm>
          <a:prstGeom prst="rect">
            <a:avLst/>
          </a:prstGeom>
        </p:spPr>
      </p:pic>
    </p:spTree>
    <p:extLst>
      <p:ext uri="{BB962C8B-B14F-4D97-AF65-F5344CB8AC3E}">
        <p14:creationId xmlns:p14="http://schemas.microsoft.com/office/powerpoint/2010/main" val="3609060939"/>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par>
                                <p:cTn id="8" presetID="10"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fade">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barn(inVertical)">
                                      <p:cBhvr>
                                        <p:cTn id="13" dur="500"/>
                                        <p:tgtEl>
                                          <p:spTgt spid="18"/>
                                        </p:tgtEl>
                                      </p:cBhvr>
                                    </p:animEffect>
                                  </p:childTnLst>
                                </p:cTn>
                              </p:par>
                            </p:childTnLst>
                          </p:cTn>
                        </p:par>
                        <p:par>
                          <p:cTn id="14" fill="hold">
                            <p:stCondLst>
                              <p:cond delay="500"/>
                            </p:stCondLst>
                            <p:childTnLst>
                              <p:par>
                                <p:cTn id="15" presetID="10" presetClass="entr" presetSubtype="0" fill="hold" grpId="0"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500"/>
                                        <p:tgtEl>
                                          <p:spTgt spid="2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fade">
                                      <p:cBhvr>
                                        <p:cTn id="21" dur="500"/>
                                        <p:tgtEl>
                                          <p:spTgt spid="20"/>
                                        </p:tgtEl>
                                      </p:cBhvr>
                                    </p:animEffect>
                                  </p:childTnLst>
                                </p:cTn>
                              </p:par>
                            </p:childTnLst>
                          </p:cTn>
                        </p:par>
                        <p:par>
                          <p:cTn id="22" fill="hold">
                            <p:stCondLst>
                              <p:cond delay="1500"/>
                            </p:stCondLst>
                            <p:childTnLst>
                              <p:par>
                                <p:cTn id="23" presetID="10" presetClass="entr" presetSubtype="0" fill="hold" grpId="0" nodeType="afterEffect">
                                  <p:stCondLst>
                                    <p:cond delay="0"/>
                                  </p:stCondLst>
                                  <p:childTnLst>
                                    <p:set>
                                      <p:cBhvr>
                                        <p:cTn id="24" dur="1" fill="hold">
                                          <p:stCondLst>
                                            <p:cond delay="0"/>
                                          </p:stCondLst>
                                        </p:cTn>
                                        <p:tgtEl>
                                          <p:spTgt spid="30"/>
                                        </p:tgtEl>
                                        <p:attrNameLst>
                                          <p:attrName>style.visibility</p:attrName>
                                        </p:attrNameLst>
                                      </p:cBhvr>
                                      <p:to>
                                        <p:strVal val="visible"/>
                                      </p:to>
                                    </p:set>
                                    <p:animEffect transition="in" filter="fade">
                                      <p:cBhvr>
                                        <p:cTn id="25" dur="500"/>
                                        <p:tgtEl>
                                          <p:spTgt spid="30"/>
                                        </p:tgtEl>
                                      </p:cBhvr>
                                    </p:animEffect>
                                  </p:childTnLst>
                                </p:cTn>
                              </p:par>
                            </p:childTnLst>
                          </p:cTn>
                        </p:par>
                        <p:par>
                          <p:cTn id="26" fill="hold">
                            <p:stCondLst>
                              <p:cond delay="2000"/>
                            </p:stCondLst>
                            <p:childTnLst>
                              <p:par>
                                <p:cTn id="27" presetID="10" presetClass="entr" presetSubtype="0" fill="hold" grpId="0" nodeType="afterEffect">
                                  <p:stCondLst>
                                    <p:cond delay="0"/>
                                  </p:stCondLst>
                                  <p:childTnLst>
                                    <p:set>
                                      <p:cBhvr>
                                        <p:cTn id="28" dur="1" fill="hold">
                                          <p:stCondLst>
                                            <p:cond delay="0"/>
                                          </p:stCondLst>
                                        </p:cTn>
                                        <p:tgtEl>
                                          <p:spTgt spid="31"/>
                                        </p:tgtEl>
                                        <p:attrNameLst>
                                          <p:attrName>style.visibility</p:attrName>
                                        </p:attrNameLst>
                                      </p:cBhvr>
                                      <p:to>
                                        <p:strVal val="visible"/>
                                      </p:to>
                                    </p:set>
                                    <p:animEffect transition="in" filter="fade">
                                      <p:cBhvr>
                                        <p:cTn id="29" dur="500"/>
                                        <p:tgtEl>
                                          <p:spTgt spid="31"/>
                                        </p:tgtEl>
                                      </p:cBhvr>
                                    </p:animEffect>
                                  </p:childTnLst>
                                </p:cTn>
                              </p:par>
                            </p:childTnLst>
                          </p:cTn>
                        </p:par>
                        <p:par>
                          <p:cTn id="30" fill="hold">
                            <p:stCondLst>
                              <p:cond delay="2500"/>
                            </p:stCondLst>
                            <p:childTnLst>
                              <p:par>
                                <p:cTn id="31" presetID="10" presetClass="entr" presetSubtype="0"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fade">
                                      <p:cBhvr>
                                        <p:cTn id="33" dur="500"/>
                                        <p:tgtEl>
                                          <p:spTgt spid="33"/>
                                        </p:tgtEl>
                                      </p:cBhvr>
                                    </p:animEffect>
                                  </p:childTnLst>
                                </p:cTn>
                              </p:par>
                            </p:childTnLst>
                          </p:cTn>
                        </p:par>
                        <p:par>
                          <p:cTn id="34" fill="hold">
                            <p:stCondLst>
                              <p:cond delay="3000"/>
                            </p:stCondLst>
                            <p:childTnLst>
                              <p:par>
                                <p:cTn id="35" presetID="10" presetClass="entr" presetSubtype="0" fill="hold" grpId="0" nodeType="afterEffect">
                                  <p:stCondLst>
                                    <p:cond delay="0"/>
                                  </p:stCondLst>
                                  <p:childTnLst>
                                    <p:set>
                                      <p:cBhvr>
                                        <p:cTn id="36" dur="1" fill="hold">
                                          <p:stCondLst>
                                            <p:cond delay="0"/>
                                          </p:stCondLst>
                                        </p:cTn>
                                        <p:tgtEl>
                                          <p:spTgt spid="49"/>
                                        </p:tgtEl>
                                        <p:attrNameLst>
                                          <p:attrName>style.visibility</p:attrName>
                                        </p:attrNameLst>
                                      </p:cBhvr>
                                      <p:to>
                                        <p:strVal val="visible"/>
                                      </p:to>
                                    </p:set>
                                    <p:animEffect transition="in" filter="fade">
                                      <p:cBhvr>
                                        <p:cTn id="37"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Graphic spid="18" grpId="0">
        <p:bldAsOne/>
      </p:bldGraphic>
      <p:bldP spid="20" grpId="0" animBg="1"/>
      <p:bldP spid="29" grpId="0" animBg="1"/>
      <p:bldP spid="30" grpId="0" animBg="1"/>
      <p:bldP spid="31" grpId="0" animBg="1"/>
      <p:bldP spid="33" grpId="0" animBg="1"/>
      <p:bldP spid="4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Placeholder 31">
            <a:extLst>
              <a:ext uri="{FF2B5EF4-FFF2-40B4-BE49-F238E27FC236}">
                <a16:creationId xmlns:a16="http://schemas.microsoft.com/office/drawing/2014/main" id="{F273F48B-F73A-42AB-928D-AE258A3C77A1}"/>
              </a:ext>
            </a:extLst>
          </p:cNvPr>
          <p:cNvSpPr>
            <a:spLocks noGrp="1"/>
          </p:cNvSpPr>
          <p:nvPr>
            <p:ph type="body" sz="quarter" idx="11"/>
          </p:nvPr>
        </p:nvSpPr>
        <p:spPr>
          <a:xfrm>
            <a:off x="175086" y="264048"/>
            <a:ext cx="6774181" cy="724247"/>
          </a:xfrm>
        </p:spPr>
        <p:txBody>
          <a:bodyPr/>
          <a:lstStyle/>
          <a:p>
            <a:r>
              <a:rPr lang="en-US" sz="3200" dirty="0">
                <a:latin typeface="Fira Sans Condensed" panose="020B0503050000020004" pitchFamily="34" charset="0"/>
              </a:rPr>
              <a:t>M</a:t>
            </a:r>
            <a:r>
              <a:rPr lang="el-GR" sz="3200" dirty="0">
                <a:latin typeface="Fira Sans Condensed" panose="020B0503050000020004" pitchFamily="34" charset="0"/>
              </a:rPr>
              <a:t>ΕΛΕΤΗ ΠΕΡΙΠΤΩΣΗΣ ΕΛΛΑΔΑΣ</a:t>
            </a:r>
            <a:endParaRPr lang="en-US" sz="3200" dirty="0">
              <a:latin typeface="Fira Sans Condensed" panose="020B0503050000020004" pitchFamily="34" charset="0"/>
            </a:endParaRPr>
          </a:p>
        </p:txBody>
      </p:sp>
      <p:grpSp>
        <p:nvGrpSpPr>
          <p:cNvPr id="6" name="Group 5">
            <a:extLst>
              <a:ext uri="{FF2B5EF4-FFF2-40B4-BE49-F238E27FC236}">
                <a16:creationId xmlns:a16="http://schemas.microsoft.com/office/drawing/2014/main" id="{703DA275-6B1C-497F-BD67-9EA605F8BE32}"/>
              </a:ext>
            </a:extLst>
          </p:cNvPr>
          <p:cNvGrpSpPr/>
          <p:nvPr/>
        </p:nvGrpSpPr>
        <p:grpSpPr>
          <a:xfrm>
            <a:off x="290745" y="880056"/>
            <a:ext cx="5331404" cy="1214352"/>
            <a:chOff x="4897801" y="786360"/>
            <a:chExt cx="4216627" cy="1214352"/>
          </a:xfrm>
        </p:grpSpPr>
        <p:sp>
          <p:nvSpPr>
            <p:cNvPr id="7" name="Text Placeholder 22">
              <a:extLst>
                <a:ext uri="{FF2B5EF4-FFF2-40B4-BE49-F238E27FC236}">
                  <a16:creationId xmlns:a16="http://schemas.microsoft.com/office/drawing/2014/main" id="{B789C584-2200-4A0A-B4D0-FEBCED9B1CA6}"/>
                </a:ext>
              </a:extLst>
            </p:cNvPr>
            <p:cNvSpPr txBox="1">
              <a:spLocks/>
            </p:cNvSpPr>
            <p:nvPr/>
          </p:nvSpPr>
          <p:spPr>
            <a:xfrm>
              <a:off x="4905691" y="1200946"/>
              <a:ext cx="4035950" cy="432048"/>
            </a:xfrm>
            <a:prstGeom prst="rect">
              <a:avLst/>
            </a:prstGeom>
          </p:spPr>
          <p:txBody>
            <a:bodyPr anchor="ct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altLang="ko-KR" sz="2000" dirty="0">
                  <a:solidFill>
                    <a:srgbClr val="64A32F"/>
                  </a:solidFill>
                  <a:latin typeface="Fira Sans Condensed" panose="020B0503050000020004" pitchFamily="34" charset="0"/>
                  <a:cs typeface="Arial" pitchFamily="34" charset="0"/>
                </a:rPr>
                <a:t>Ελληνικά δεδομένα</a:t>
              </a:r>
              <a:endParaRPr lang="ko-KR" altLang="en-US" sz="2000" b="1" dirty="0">
                <a:solidFill>
                  <a:srgbClr val="64A32F"/>
                </a:solidFill>
                <a:latin typeface="Fira Sans Condensed" panose="020B0503050000020004" pitchFamily="34" charset="0"/>
                <a:cs typeface="Arial" pitchFamily="34" charset="0"/>
              </a:endParaRPr>
            </a:p>
          </p:txBody>
        </p:sp>
        <p:sp>
          <p:nvSpPr>
            <p:cNvPr id="8" name="Text Placeholder 20">
              <a:extLst>
                <a:ext uri="{FF2B5EF4-FFF2-40B4-BE49-F238E27FC236}">
                  <a16:creationId xmlns:a16="http://schemas.microsoft.com/office/drawing/2014/main" id="{992DAE57-9F2C-437B-94C8-EF8F1BCDB335}"/>
                </a:ext>
              </a:extLst>
            </p:cNvPr>
            <p:cNvSpPr txBox="1">
              <a:spLocks/>
            </p:cNvSpPr>
            <p:nvPr/>
          </p:nvSpPr>
          <p:spPr>
            <a:xfrm>
              <a:off x="4897801" y="1546892"/>
              <a:ext cx="4051728" cy="45382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l-GR" sz="1200" dirty="0">
                  <a:effectLst/>
                  <a:latin typeface="Fira Sans Condensed" panose="020B0503050000020004" pitchFamily="34" charset="0"/>
                  <a:ea typeface="Fira Sans Condensed" panose="020B0503050000020004" pitchFamily="34" charset="0"/>
                  <a:cs typeface="Fira Sans Condensed" panose="020B0503050000020004" pitchFamily="34" charset="0"/>
                </a:rPr>
                <a:t>481.484 εγγραφές επιλέξιμων πελατών, οι οποίες επί του παρόντος </a:t>
              </a:r>
              <a:br>
                <a:rPr lang="en-US" sz="1200" dirty="0">
                  <a:effectLst/>
                  <a:latin typeface="Fira Sans Condensed" panose="020B0503050000020004" pitchFamily="34" charset="0"/>
                  <a:ea typeface="Fira Sans Condensed" panose="020B0503050000020004" pitchFamily="34" charset="0"/>
                  <a:cs typeface="Fira Sans Condensed" panose="020B0503050000020004" pitchFamily="34" charset="0"/>
                </a:rPr>
              </a:br>
              <a:r>
                <a:rPr lang="el-GR" sz="1200" dirty="0">
                  <a:effectLst/>
                  <a:latin typeface="Fira Sans Condensed" panose="020B0503050000020004" pitchFamily="34" charset="0"/>
                  <a:ea typeface="Fira Sans Condensed" panose="020B0503050000020004" pitchFamily="34" charset="0"/>
                  <a:cs typeface="Fira Sans Condensed" panose="020B0503050000020004" pitchFamily="34" charset="0"/>
                </a:rPr>
                <a:t>θεωρούνται </a:t>
              </a:r>
              <a:r>
                <a:rPr lang="el-GR" sz="1200" b="1" dirty="0">
                  <a:latin typeface="Fira Sans Condensed" panose="020B0503050000020004" pitchFamily="34" charset="0"/>
                  <a:ea typeface="Fira Sans Condensed" panose="020B0503050000020004" pitchFamily="34" charset="0"/>
                  <a:cs typeface="Fira Sans Condensed" panose="020B0503050000020004" pitchFamily="34" charset="0"/>
                </a:rPr>
                <a:t>ενεργειακά φτωχοί </a:t>
              </a:r>
              <a:r>
                <a:rPr lang="el-GR" sz="1200" dirty="0">
                  <a:effectLst/>
                  <a:latin typeface="Fira Sans Condensed" panose="020B0503050000020004" pitchFamily="34" charset="0"/>
                  <a:ea typeface="Fira Sans Condensed" panose="020B0503050000020004" pitchFamily="34" charset="0"/>
                  <a:cs typeface="Fira Sans Condensed" panose="020B0503050000020004" pitchFamily="34" charset="0"/>
                </a:rPr>
                <a:t>βάσει της εθνικής νομοθεσίας. </a:t>
              </a:r>
              <a:endParaRPr lang="ko-KR" altLang="en-US" sz="1200" dirty="0">
                <a:solidFill>
                  <a:srgbClr val="262626"/>
                </a:solidFill>
                <a:latin typeface="Fira Sans Condensed" panose="020B0503050000020004" pitchFamily="34" charset="0"/>
                <a:cs typeface="Arial" pitchFamily="34" charset="0"/>
              </a:endParaRPr>
            </a:p>
          </p:txBody>
        </p:sp>
        <p:sp>
          <p:nvSpPr>
            <p:cNvPr id="35" name="Text Placeholder 20">
              <a:extLst>
                <a:ext uri="{FF2B5EF4-FFF2-40B4-BE49-F238E27FC236}">
                  <a16:creationId xmlns:a16="http://schemas.microsoft.com/office/drawing/2014/main" id="{6DFEB89C-F161-CB42-8F99-C2D77CB3FB8B}"/>
                </a:ext>
              </a:extLst>
            </p:cNvPr>
            <p:cNvSpPr txBox="1">
              <a:spLocks/>
            </p:cNvSpPr>
            <p:nvPr/>
          </p:nvSpPr>
          <p:spPr>
            <a:xfrm>
              <a:off x="5062700" y="786360"/>
              <a:ext cx="4051728" cy="453820"/>
            </a:xfrm>
            <a:prstGeom prst="rect">
              <a:avLst/>
            </a:prstGeom>
          </p:spPr>
          <p:txBody>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algn="ctr">
                <a:defRPr sz="1200" b="0" i="0" u="none" strike="noStrike" kern="1200" spc="0" baseline="0">
                  <a:solidFill>
                    <a:prstClr val="black">
                      <a:lumMod val="65000"/>
                      <a:lumOff val="35000"/>
                    </a:prstClr>
                  </a:solidFill>
                  <a:latin typeface="+mn-lt"/>
                  <a:ea typeface="+mn-ea"/>
                  <a:cs typeface="+mn-cs"/>
                </a:defRPr>
              </a:pPr>
              <a:endParaRPr lang="el-GR" sz="1200" dirty="0">
                <a:solidFill>
                  <a:schemeClr val="bg1"/>
                </a:solidFill>
                <a:latin typeface="Fira Sans Condensed" panose="020B0603050000020004" pitchFamily="34" charset="0"/>
              </a:endParaRPr>
            </a:p>
          </p:txBody>
        </p:sp>
      </p:grpSp>
      <p:sp>
        <p:nvSpPr>
          <p:cNvPr id="13" name="TextBox 12">
            <a:extLst>
              <a:ext uri="{FF2B5EF4-FFF2-40B4-BE49-F238E27FC236}">
                <a16:creationId xmlns:a16="http://schemas.microsoft.com/office/drawing/2014/main" id="{987DE6EE-543F-41BB-A289-64A0DC0E4EA4}"/>
              </a:ext>
            </a:extLst>
          </p:cNvPr>
          <p:cNvSpPr txBox="1"/>
          <p:nvPr/>
        </p:nvSpPr>
        <p:spPr>
          <a:xfrm>
            <a:off x="817943" y="2493813"/>
            <a:ext cx="1351872" cy="307777"/>
          </a:xfrm>
          <a:prstGeom prst="rect">
            <a:avLst/>
          </a:prstGeom>
          <a:noFill/>
        </p:spPr>
        <p:txBody>
          <a:bodyPr wrap="square" rtlCol="0" anchor="ctr">
            <a:spAutoFit/>
          </a:bodyPr>
          <a:lstStyle/>
          <a:p>
            <a:r>
              <a:rPr lang="en-US" altLang="ko-KR" sz="1400" b="1" dirty="0">
                <a:solidFill>
                  <a:srgbClr val="262626"/>
                </a:solidFill>
                <a:latin typeface="Fira Sans Condensed" panose="020B0503050000020004" pitchFamily="34" charset="0"/>
                <a:cs typeface="Arial" pitchFamily="34" charset="0"/>
              </a:rPr>
              <a:t>Greece</a:t>
            </a:r>
            <a:endParaRPr lang="ko-KR" altLang="en-US" sz="1400" b="1" dirty="0">
              <a:solidFill>
                <a:srgbClr val="262626"/>
              </a:solidFill>
              <a:latin typeface="Fira Sans Condensed" panose="020B0503050000020004" pitchFamily="34" charset="0"/>
              <a:cs typeface="Arial" pitchFamily="34" charset="0"/>
            </a:endParaRPr>
          </a:p>
        </p:txBody>
      </p:sp>
      <p:sp>
        <p:nvSpPr>
          <p:cNvPr id="14" name="TextBox 13">
            <a:extLst>
              <a:ext uri="{FF2B5EF4-FFF2-40B4-BE49-F238E27FC236}">
                <a16:creationId xmlns:a16="http://schemas.microsoft.com/office/drawing/2014/main" id="{F9FDAD81-B147-4561-A130-31FF38AB533D}"/>
              </a:ext>
            </a:extLst>
          </p:cNvPr>
          <p:cNvSpPr txBox="1"/>
          <p:nvPr/>
        </p:nvSpPr>
        <p:spPr>
          <a:xfrm>
            <a:off x="2936746" y="2499585"/>
            <a:ext cx="1686532" cy="307777"/>
          </a:xfrm>
          <a:prstGeom prst="rect">
            <a:avLst/>
          </a:prstGeom>
          <a:noFill/>
        </p:spPr>
        <p:txBody>
          <a:bodyPr wrap="square" rtlCol="0" anchor="ctr">
            <a:spAutoFit/>
          </a:bodyPr>
          <a:lstStyle/>
          <a:p>
            <a:r>
              <a:rPr lang="en-US" altLang="ko-KR" sz="1400" b="1" dirty="0">
                <a:solidFill>
                  <a:srgbClr val="262626"/>
                </a:solidFill>
                <a:latin typeface="Fira Sans Condensed" panose="020B0503050000020004" pitchFamily="34" charset="0"/>
                <a:cs typeface="Arial" pitchFamily="34" charset="0"/>
              </a:rPr>
              <a:t>Analysis Method 2</a:t>
            </a:r>
            <a:endParaRPr lang="ko-KR" altLang="en-US" sz="1400" b="1" dirty="0">
              <a:solidFill>
                <a:srgbClr val="262626"/>
              </a:solidFill>
              <a:latin typeface="Fira Sans Condensed" panose="020B0503050000020004" pitchFamily="34" charset="0"/>
              <a:cs typeface="Arial" pitchFamily="34" charset="0"/>
            </a:endParaRPr>
          </a:p>
        </p:txBody>
      </p:sp>
      <p:sp>
        <p:nvSpPr>
          <p:cNvPr id="15" name="TextBox 14">
            <a:extLst>
              <a:ext uri="{FF2B5EF4-FFF2-40B4-BE49-F238E27FC236}">
                <a16:creationId xmlns:a16="http://schemas.microsoft.com/office/drawing/2014/main" id="{EC017B4E-E664-47F8-AB5E-EED8792B2B7C}"/>
              </a:ext>
            </a:extLst>
          </p:cNvPr>
          <p:cNvSpPr txBox="1"/>
          <p:nvPr/>
        </p:nvSpPr>
        <p:spPr>
          <a:xfrm>
            <a:off x="817943" y="3153078"/>
            <a:ext cx="1405616" cy="469359"/>
          </a:xfrm>
          <a:prstGeom prst="rect">
            <a:avLst/>
          </a:prstGeom>
          <a:noFill/>
        </p:spPr>
        <p:txBody>
          <a:bodyPr wrap="square" rtlCol="0" anchor="ctr">
            <a:spAutoFit/>
          </a:bodyPr>
          <a:lstStyle/>
          <a:p>
            <a:r>
              <a:rPr lang="en-US" altLang="ko-KR" sz="1400" b="1" dirty="0">
                <a:solidFill>
                  <a:srgbClr val="262626"/>
                </a:solidFill>
                <a:latin typeface="Fira Sans Condensed" panose="020B0503050000020004" pitchFamily="34" charset="0"/>
                <a:cs typeface="Arial" pitchFamily="34" charset="0"/>
              </a:rPr>
              <a:t>Energy Dataset</a:t>
            </a:r>
            <a:br>
              <a:rPr lang="en-US" altLang="ko-KR" sz="1400" b="1" dirty="0">
                <a:solidFill>
                  <a:srgbClr val="262626"/>
                </a:solidFill>
                <a:latin typeface="Fira Sans Condensed" panose="020B0503050000020004" pitchFamily="34" charset="0"/>
                <a:cs typeface="Arial" pitchFamily="34" charset="0"/>
              </a:rPr>
            </a:br>
            <a:r>
              <a:rPr lang="en-US" altLang="ko-KR" sz="1050" b="1" dirty="0">
                <a:solidFill>
                  <a:schemeClr val="tx1">
                    <a:lumMod val="65000"/>
                    <a:lumOff val="35000"/>
                  </a:schemeClr>
                </a:solidFill>
                <a:latin typeface="Fira Sans Condensed" panose="020B0503050000020004" pitchFamily="34" charset="0"/>
                <a:cs typeface="Arial" pitchFamily="34" charset="0"/>
              </a:rPr>
              <a:t>Greek_Method_2.csv</a:t>
            </a:r>
            <a:endParaRPr lang="ko-KR" altLang="en-US" sz="1050" b="1" dirty="0">
              <a:solidFill>
                <a:srgbClr val="262626"/>
              </a:solidFill>
              <a:latin typeface="Fira Sans Condensed" panose="020B0503050000020004" pitchFamily="34" charset="0"/>
              <a:cs typeface="Arial" pitchFamily="34" charset="0"/>
            </a:endParaRPr>
          </a:p>
        </p:txBody>
      </p:sp>
      <p:sp>
        <p:nvSpPr>
          <p:cNvPr id="16" name="TextBox 15">
            <a:extLst>
              <a:ext uri="{FF2B5EF4-FFF2-40B4-BE49-F238E27FC236}">
                <a16:creationId xmlns:a16="http://schemas.microsoft.com/office/drawing/2014/main" id="{61B5EC50-DA8B-4F0A-A23F-90BB3BA3AF1F}"/>
              </a:ext>
            </a:extLst>
          </p:cNvPr>
          <p:cNvSpPr txBox="1"/>
          <p:nvPr/>
        </p:nvSpPr>
        <p:spPr>
          <a:xfrm>
            <a:off x="2936746" y="3133645"/>
            <a:ext cx="1798718" cy="477054"/>
          </a:xfrm>
          <a:prstGeom prst="rect">
            <a:avLst/>
          </a:prstGeom>
          <a:noFill/>
        </p:spPr>
        <p:txBody>
          <a:bodyPr wrap="square" rtlCol="0" anchor="ctr">
            <a:spAutoFit/>
          </a:bodyPr>
          <a:lstStyle/>
          <a:p>
            <a:r>
              <a:rPr lang="en-US" altLang="ko-KR" sz="1400" b="1" dirty="0">
                <a:solidFill>
                  <a:srgbClr val="262626"/>
                </a:solidFill>
                <a:latin typeface="Fira Sans Condensed" panose="020B0503050000020004" pitchFamily="34" charset="0"/>
                <a:cs typeface="Arial" pitchFamily="34" charset="0"/>
              </a:rPr>
              <a:t>Incomes File </a:t>
            </a:r>
            <a:r>
              <a:rPr lang="en-US" altLang="ko-KR" sz="1400" b="1" dirty="0">
                <a:solidFill>
                  <a:srgbClr val="64A32F"/>
                </a:solidFill>
                <a:latin typeface="Fira Sans Condensed" panose="020B0503050000020004" pitchFamily="34" charset="0"/>
                <a:cs typeface="Arial" pitchFamily="34" charset="0"/>
              </a:rPr>
              <a:t>provided</a:t>
            </a:r>
            <a:br>
              <a:rPr lang="en-US" altLang="ko-KR" sz="1400" b="1" dirty="0">
                <a:solidFill>
                  <a:srgbClr val="64A32F"/>
                </a:solidFill>
                <a:latin typeface="Fira Sans Condensed" panose="020B0503050000020004" pitchFamily="34" charset="0"/>
                <a:cs typeface="Arial" pitchFamily="34" charset="0"/>
              </a:rPr>
            </a:br>
            <a:r>
              <a:rPr lang="en-US" altLang="ko-KR" sz="1100" b="1" dirty="0">
                <a:solidFill>
                  <a:schemeClr val="tx1">
                    <a:lumMod val="65000"/>
                    <a:lumOff val="35000"/>
                  </a:schemeClr>
                </a:solidFill>
                <a:latin typeface="Fira Sans Condensed" panose="020B0503050000020004" pitchFamily="34" charset="0"/>
                <a:cs typeface="Arial" pitchFamily="34" charset="0"/>
              </a:rPr>
              <a:t>Municipality_Incomes.csv</a:t>
            </a:r>
            <a:endParaRPr lang="ko-KR" altLang="en-US" sz="1100" b="1" dirty="0">
              <a:solidFill>
                <a:schemeClr val="tx1">
                  <a:lumMod val="65000"/>
                  <a:lumOff val="35000"/>
                </a:schemeClr>
              </a:solidFill>
              <a:latin typeface="Fira Sans Condensed" panose="020B0503050000020004" pitchFamily="34" charset="0"/>
              <a:cs typeface="Arial" pitchFamily="34" charset="0"/>
            </a:endParaRPr>
          </a:p>
        </p:txBody>
      </p:sp>
      <p:sp>
        <p:nvSpPr>
          <p:cNvPr id="17" name="TextBox 16">
            <a:extLst>
              <a:ext uri="{FF2B5EF4-FFF2-40B4-BE49-F238E27FC236}">
                <a16:creationId xmlns:a16="http://schemas.microsoft.com/office/drawing/2014/main" id="{8DE4ED14-5B09-4BAD-BC30-CA39E05272AD}"/>
              </a:ext>
            </a:extLst>
          </p:cNvPr>
          <p:cNvSpPr txBox="1"/>
          <p:nvPr/>
        </p:nvSpPr>
        <p:spPr>
          <a:xfrm>
            <a:off x="1064556" y="3842547"/>
            <a:ext cx="4843883" cy="323165"/>
          </a:xfrm>
          <a:prstGeom prst="rect">
            <a:avLst/>
          </a:prstGeom>
          <a:noFill/>
        </p:spPr>
        <p:txBody>
          <a:bodyPr wrap="square" rtlCol="0" anchor="ctr">
            <a:spAutoFit/>
          </a:bodyPr>
          <a:lstStyle/>
          <a:p>
            <a:r>
              <a:rPr lang="el-GR" altLang="ko-KR" sz="1500" dirty="0">
                <a:solidFill>
                  <a:srgbClr val="262626"/>
                </a:solidFill>
                <a:latin typeface="Fira Sans Condensed" panose="020B0503050000020004" pitchFamily="34" charset="0"/>
                <a:cs typeface="Arial" pitchFamily="34" charset="0"/>
              </a:rPr>
              <a:t>Ποσοστό ενεργειακής φτώχειας βάσει δείκτη ανάλυσης</a:t>
            </a:r>
            <a:endParaRPr lang="ko-KR" altLang="en-US" sz="1500" dirty="0">
              <a:solidFill>
                <a:schemeClr val="accent4"/>
              </a:solidFill>
              <a:latin typeface="Fira Sans Condensed" panose="020B0503050000020004" pitchFamily="34" charset="0"/>
              <a:cs typeface="Arial" pitchFamily="34" charset="0"/>
            </a:endParaRPr>
          </a:p>
        </p:txBody>
      </p:sp>
      <p:graphicFrame>
        <p:nvGraphicFramePr>
          <p:cNvPr id="18" name="Chart 17">
            <a:extLst>
              <a:ext uri="{FF2B5EF4-FFF2-40B4-BE49-F238E27FC236}">
                <a16:creationId xmlns:a16="http://schemas.microsoft.com/office/drawing/2014/main" id="{61482C19-1791-490B-BA18-6692DB4EE869}"/>
              </a:ext>
            </a:extLst>
          </p:cNvPr>
          <p:cNvGraphicFramePr/>
          <p:nvPr>
            <p:extLst>
              <p:ext uri="{D42A27DB-BD31-4B8C-83A1-F6EECF244321}">
                <p14:modId xmlns:p14="http://schemas.microsoft.com/office/powerpoint/2010/main" val="3268558691"/>
              </p:ext>
            </p:extLst>
          </p:nvPr>
        </p:nvGraphicFramePr>
        <p:xfrm>
          <a:off x="19920" y="4300509"/>
          <a:ext cx="5565367" cy="2491651"/>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ular Callout 23">
            <a:extLst>
              <a:ext uri="{FF2B5EF4-FFF2-40B4-BE49-F238E27FC236}">
                <a16:creationId xmlns:a16="http://schemas.microsoft.com/office/drawing/2014/main" id="{B43FF7F4-E178-4936-86EF-3900E8ED8602}"/>
              </a:ext>
            </a:extLst>
          </p:cNvPr>
          <p:cNvSpPr/>
          <p:nvPr/>
        </p:nvSpPr>
        <p:spPr>
          <a:xfrm>
            <a:off x="1138500" y="4616941"/>
            <a:ext cx="566256" cy="156618"/>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4.6%</a:t>
            </a:r>
            <a:endParaRPr lang="ko-KR" altLang="en-US" sz="900" dirty="0">
              <a:latin typeface="Fira Sans Condensed" panose="020B0503050000020004" pitchFamily="34" charset="0"/>
              <a:cs typeface="Arial" pitchFamily="34" charset="0"/>
            </a:endParaRPr>
          </a:p>
        </p:txBody>
      </p:sp>
      <p:grpSp>
        <p:nvGrpSpPr>
          <p:cNvPr id="22" name="Group 21">
            <a:extLst>
              <a:ext uri="{FF2B5EF4-FFF2-40B4-BE49-F238E27FC236}">
                <a16:creationId xmlns:a16="http://schemas.microsoft.com/office/drawing/2014/main" id="{48590485-5BD7-4DAC-875B-E354C08AC7EB}"/>
              </a:ext>
            </a:extLst>
          </p:cNvPr>
          <p:cNvGrpSpPr/>
          <p:nvPr/>
        </p:nvGrpSpPr>
        <p:grpSpPr>
          <a:xfrm>
            <a:off x="813497" y="3889920"/>
            <a:ext cx="209633" cy="228418"/>
            <a:chOff x="4972700" y="3925047"/>
            <a:chExt cx="391388" cy="391388"/>
          </a:xfrm>
          <a:solidFill>
            <a:schemeClr val="tx1">
              <a:lumMod val="75000"/>
              <a:lumOff val="25000"/>
            </a:schemeClr>
          </a:solidFill>
        </p:grpSpPr>
        <p:sp>
          <p:nvSpPr>
            <p:cNvPr id="23" name="Oval 22">
              <a:extLst>
                <a:ext uri="{FF2B5EF4-FFF2-40B4-BE49-F238E27FC236}">
                  <a16:creationId xmlns:a16="http://schemas.microsoft.com/office/drawing/2014/main" id="{54ACCCBB-32F9-447A-9C5D-8D2767864072}"/>
                </a:ext>
              </a:extLst>
            </p:cNvPr>
            <p:cNvSpPr/>
            <p:nvPr/>
          </p:nvSpPr>
          <p:spPr>
            <a:xfrm>
              <a:off x="4972700" y="3925047"/>
              <a:ext cx="391388" cy="391388"/>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sz="2700">
                <a:solidFill>
                  <a:schemeClr val="bg1"/>
                </a:solidFill>
                <a:latin typeface="Fira Sans Condensed" panose="020B0503050000020004" pitchFamily="34" charset="0"/>
                <a:cs typeface="Arial" pitchFamily="34" charset="0"/>
              </a:endParaRPr>
            </a:p>
          </p:txBody>
        </p:sp>
        <p:sp>
          <p:nvSpPr>
            <p:cNvPr id="24" name="Chevron 27">
              <a:extLst>
                <a:ext uri="{FF2B5EF4-FFF2-40B4-BE49-F238E27FC236}">
                  <a16:creationId xmlns:a16="http://schemas.microsoft.com/office/drawing/2014/main" id="{D5912049-12B0-4586-8375-AEFC36C0C77A}"/>
                </a:ext>
              </a:extLst>
            </p:cNvPr>
            <p:cNvSpPr/>
            <p:nvPr/>
          </p:nvSpPr>
          <p:spPr>
            <a:xfrm>
              <a:off x="5096925" y="4011172"/>
              <a:ext cx="157394" cy="215077"/>
            </a:xfrm>
            <a:prstGeom prst="chevron">
              <a:avLst>
                <a:gd name="adj" fmla="val 59907"/>
              </a:avLst>
            </a:prstGeom>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ko-KR" altLang="en-US" sz="2700">
                <a:solidFill>
                  <a:schemeClr val="bg1"/>
                </a:solidFill>
                <a:latin typeface="Fira Sans Condensed" panose="020B0503050000020004" pitchFamily="34" charset="0"/>
                <a:cs typeface="Arial" pitchFamily="34" charset="0"/>
              </a:endParaRPr>
            </a:p>
          </p:txBody>
        </p:sp>
      </p:grpSp>
      <p:pic>
        <p:nvPicPr>
          <p:cNvPr id="10" name="Picture Placeholder 9">
            <a:extLst>
              <a:ext uri="{FF2B5EF4-FFF2-40B4-BE49-F238E27FC236}">
                <a16:creationId xmlns:a16="http://schemas.microsoft.com/office/drawing/2014/main" id="{64755359-919A-4241-ACCE-3A883CBFABF2}"/>
              </a:ext>
            </a:extLst>
          </p:cNvPr>
          <p:cNvPicPr>
            <a:picLocks noGrp="1" noChangeAspect="1"/>
          </p:cNvPicPr>
          <p:nvPr>
            <p:ph type="pic" sz="quarter" idx="10"/>
          </p:nvPr>
        </p:nvPicPr>
        <p:blipFill>
          <a:blip r:embed="rId4" cstate="print">
            <a:extLst>
              <a:ext uri="{28A0092B-C50C-407E-A947-70E740481C1C}">
                <a14:useLocalDpi xmlns:a14="http://schemas.microsoft.com/office/drawing/2010/main" val="0"/>
              </a:ext>
            </a:extLst>
          </a:blip>
          <a:srcRect l="4347" r="4347"/>
          <a:stretch>
            <a:fillRect/>
          </a:stretch>
        </p:blipFill>
        <p:spPr/>
      </p:pic>
      <p:sp>
        <p:nvSpPr>
          <p:cNvPr id="2" name="Rectangle 1">
            <a:extLst>
              <a:ext uri="{FF2B5EF4-FFF2-40B4-BE49-F238E27FC236}">
                <a16:creationId xmlns:a16="http://schemas.microsoft.com/office/drawing/2014/main" id="{482D4A50-74FC-4E5C-A63E-DA3303AA7BFA}"/>
              </a:ext>
            </a:extLst>
          </p:cNvPr>
          <p:cNvSpPr/>
          <p:nvPr/>
        </p:nvSpPr>
        <p:spPr>
          <a:xfrm>
            <a:off x="5549122" y="0"/>
            <a:ext cx="6605419" cy="6997840"/>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Condensed" panose="020B0503050000020004" pitchFamily="34" charset="0"/>
            </a:endParaRPr>
          </a:p>
        </p:txBody>
      </p:sp>
      <p:sp>
        <p:nvSpPr>
          <p:cNvPr id="4" name="Isosceles Triangle 13">
            <a:extLst>
              <a:ext uri="{FF2B5EF4-FFF2-40B4-BE49-F238E27FC236}">
                <a16:creationId xmlns:a16="http://schemas.microsoft.com/office/drawing/2014/main" id="{109CFF01-B4AD-4136-BC43-F3B294ED49F9}"/>
              </a:ext>
            </a:extLst>
          </p:cNvPr>
          <p:cNvSpPr/>
          <p:nvPr/>
        </p:nvSpPr>
        <p:spPr>
          <a:xfrm rot="10800000">
            <a:off x="454564" y="2474022"/>
            <a:ext cx="297913" cy="452172"/>
          </a:xfrm>
          <a:custGeom>
            <a:avLst/>
            <a:gdLst/>
            <a:ahLst/>
            <a:cxnLst/>
            <a:rect l="l" t="t" r="r" b="b"/>
            <a:pathLst>
              <a:path w="1613569" h="3195455">
                <a:moveTo>
                  <a:pt x="1348422" y="2012960"/>
                </a:moveTo>
                <a:lnTo>
                  <a:pt x="264249" y="2012960"/>
                </a:lnTo>
                <a:cubicBezTo>
                  <a:pt x="99656" y="1932015"/>
                  <a:pt x="172" y="1814225"/>
                  <a:pt x="0" y="1686651"/>
                </a:cubicBezTo>
                <a:lnTo>
                  <a:pt x="716785" y="1678553"/>
                </a:lnTo>
                <a:lnTo>
                  <a:pt x="716785" y="360000"/>
                </a:lnTo>
                <a:lnTo>
                  <a:pt x="716785" y="355479"/>
                </a:lnTo>
                <a:lnTo>
                  <a:pt x="717916" y="355479"/>
                </a:lnTo>
                <a:lnTo>
                  <a:pt x="806785" y="0"/>
                </a:lnTo>
                <a:lnTo>
                  <a:pt x="895655" y="355479"/>
                </a:lnTo>
                <a:lnTo>
                  <a:pt x="896785" y="355479"/>
                </a:lnTo>
                <a:lnTo>
                  <a:pt x="896785" y="360000"/>
                </a:lnTo>
                <a:lnTo>
                  <a:pt x="896785" y="1676520"/>
                </a:lnTo>
                <a:lnTo>
                  <a:pt x="1612906" y="1668429"/>
                </a:lnTo>
                <a:cubicBezTo>
                  <a:pt x="1622778" y="1802631"/>
                  <a:pt x="1521918" y="1928220"/>
                  <a:pt x="1348422" y="2012960"/>
                </a:cubicBezTo>
                <a:close/>
                <a:moveTo>
                  <a:pt x="1175921" y="2908428"/>
                </a:moveTo>
                <a:lnTo>
                  <a:pt x="437641" y="2908428"/>
                </a:lnTo>
                <a:lnTo>
                  <a:pt x="250570" y="2083962"/>
                </a:lnTo>
                <a:lnTo>
                  <a:pt x="1362992" y="2083962"/>
                </a:lnTo>
                <a:close/>
                <a:moveTo>
                  <a:pt x="1155969" y="3195455"/>
                </a:moveTo>
                <a:lnTo>
                  <a:pt x="457593" y="3195455"/>
                </a:lnTo>
                <a:cubicBezTo>
                  <a:pt x="397940" y="3195455"/>
                  <a:pt x="349581" y="3147096"/>
                  <a:pt x="349581" y="3087443"/>
                </a:cubicBezTo>
                <a:cubicBezTo>
                  <a:pt x="349581" y="3027790"/>
                  <a:pt x="397940" y="2979431"/>
                  <a:pt x="457593" y="2979431"/>
                </a:cubicBezTo>
                <a:lnTo>
                  <a:pt x="1155969" y="2979431"/>
                </a:lnTo>
                <a:cubicBezTo>
                  <a:pt x="1215622" y="2979431"/>
                  <a:pt x="1263981" y="3027790"/>
                  <a:pt x="1263981" y="3087443"/>
                </a:cubicBezTo>
                <a:cubicBezTo>
                  <a:pt x="1263981" y="3147096"/>
                  <a:pt x="1215622" y="3195455"/>
                  <a:pt x="1155969" y="3195455"/>
                </a:cubicBez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5" name="Oval 44">
            <a:extLst>
              <a:ext uri="{FF2B5EF4-FFF2-40B4-BE49-F238E27FC236}">
                <a16:creationId xmlns:a16="http://schemas.microsoft.com/office/drawing/2014/main" id="{6AAC520A-3ED2-469A-A8B3-32B799F57948}"/>
              </a:ext>
            </a:extLst>
          </p:cNvPr>
          <p:cNvSpPr>
            <a:spLocks noChangeAspect="1"/>
          </p:cNvSpPr>
          <p:nvPr/>
        </p:nvSpPr>
        <p:spPr>
          <a:xfrm>
            <a:off x="2425506" y="3126148"/>
            <a:ext cx="385292" cy="458762"/>
          </a:xfrm>
          <a:custGeom>
            <a:avLst/>
            <a:gdLst/>
            <a:ahLst/>
            <a:cxnLst/>
            <a:rect l="l" t="t" r="r" b="b"/>
            <a:pathLst>
              <a:path w="2721114" h="3240000">
                <a:moveTo>
                  <a:pt x="2519839" y="2469622"/>
                </a:moveTo>
                <a:lnTo>
                  <a:pt x="2201779" y="2787682"/>
                </a:lnTo>
                <a:lnTo>
                  <a:pt x="2003023" y="2588926"/>
                </a:lnTo>
                <a:lnTo>
                  <a:pt x="1901669" y="2690281"/>
                </a:lnTo>
                <a:lnTo>
                  <a:pt x="2203868" y="2992480"/>
                </a:lnTo>
                <a:lnTo>
                  <a:pt x="2305222" y="2891125"/>
                </a:lnTo>
                <a:lnTo>
                  <a:pt x="2303133" y="2889037"/>
                </a:lnTo>
                <a:lnTo>
                  <a:pt x="2621194" y="25709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28" name="Rectangle 7">
            <a:extLst>
              <a:ext uri="{FF2B5EF4-FFF2-40B4-BE49-F238E27FC236}">
                <a16:creationId xmlns:a16="http://schemas.microsoft.com/office/drawing/2014/main" id="{DAAC061C-EE68-41CD-88E9-353914DBB5DD}"/>
              </a:ext>
            </a:extLst>
          </p:cNvPr>
          <p:cNvSpPr/>
          <p:nvPr/>
        </p:nvSpPr>
        <p:spPr>
          <a:xfrm>
            <a:off x="2425506" y="2442757"/>
            <a:ext cx="471567" cy="39785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503050000020004" pitchFamily="34" charset="0"/>
            </a:endParaRPr>
          </a:p>
        </p:txBody>
      </p:sp>
      <p:sp>
        <p:nvSpPr>
          <p:cNvPr id="29" name="Rectangular Callout 23">
            <a:extLst>
              <a:ext uri="{FF2B5EF4-FFF2-40B4-BE49-F238E27FC236}">
                <a16:creationId xmlns:a16="http://schemas.microsoft.com/office/drawing/2014/main" id="{A29DC9D8-ECD9-4DBF-8873-20AED934030C}"/>
              </a:ext>
            </a:extLst>
          </p:cNvPr>
          <p:cNvSpPr/>
          <p:nvPr/>
        </p:nvSpPr>
        <p:spPr>
          <a:xfrm>
            <a:off x="1064780" y="4216246"/>
            <a:ext cx="566256" cy="165825"/>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2.2%</a:t>
            </a:r>
            <a:endParaRPr lang="ko-KR" altLang="en-US" sz="900" dirty="0">
              <a:latin typeface="Fira Sans Condensed" panose="020B0503050000020004" pitchFamily="34" charset="0"/>
              <a:cs typeface="Arial" pitchFamily="34" charset="0"/>
            </a:endParaRPr>
          </a:p>
        </p:txBody>
      </p:sp>
      <p:sp>
        <p:nvSpPr>
          <p:cNvPr id="30" name="Rectangular Callout 23">
            <a:extLst>
              <a:ext uri="{FF2B5EF4-FFF2-40B4-BE49-F238E27FC236}">
                <a16:creationId xmlns:a16="http://schemas.microsoft.com/office/drawing/2014/main" id="{539FCB14-0C2D-4422-851D-38068B99E22A}"/>
              </a:ext>
            </a:extLst>
          </p:cNvPr>
          <p:cNvSpPr/>
          <p:nvPr/>
        </p:nvSpPr>
        <p:spPr>
          <a:xfrm>
            <a:off x="1287456" y="5024549"/>
            <a:ext cx="646225" cy="161398"/>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11.4%</a:t>
            </a:r>
            <a:endParaRPr lang="ko-KR" altLang="en-US" sz="900" dirty="0">
              <a:latin typeface="Fira Sans Condensed" panose="020B0503050000020004" pitchFamily="34" charset="0"/>
              <a:cs typeface="Arial" pitchFamily="34" charset="0"/>
            </a:endParaRPr>
          </a:p>
        </p:txBody>
      </p:sp>
      <p:sp>
        <p:nvSpPr>
          <p:cNvPr id="31" name="Rectangular Callout 23">
            <a:extLst>
              <a:ext uri="{FF2B5EF4-FFF2-40B4-BE49-F238E27FC236}">
                <a16:creationId xmlns:a16="http://schemas.microsoft.com/office/drawing/2014/main" id="{408E6544-AD49-458D-81D5-1800554449B4}"/>
              </a:ext>
            </a:extLst>
          </p:cNvPr>
          <p:cNvSpPr/>
          <p:nvPr/>
        </p:nvSpPr>
        <p:spPr>
          <a:xfrm>
            <a:off x="2181332" y="5356686"/>
            <a:ext cx="624832" cy="182325"/>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34.2%</a:t>
            </a:r>
            <a:endParaRPr lang="ko-KR" altLang="en-US" sz="900" dirty="0">
              <a:latin typeface="Fira Sans Condensed" panose="020B0503050000020004" pitchFamily="34" charset="0"/>
              <a:cs typeface="Arial" pitchFamily="34" charset="0"/>
            </a:endParaRPr>
          </a:p>
        </p:txBody>
      </p:sp>
      <p:sp>
        <p:nvSpPr>
          <p:cNvPr id="33" name="Rectangular Callout 23">
            <a:extLst>
              <a:ext uri="{FF2B5EF4-FFF2-40B4-BE49-F238E27FC236}">
                <a16:creationId xmlns:a16="http://schemas.microsoft.com/office/drawing/2014/main" id="{F39CA2B7-8FA8-4297-82D0-0EA709B7B7D2}"/>
              </a:ext>
            </a:extLst>
          </p:cNvPr>
          <p:cNvSpPr/>
          <p:nvPr/>
        </p:nvSpPr>
        <p:spPr>
          <a:xfrm>
            <a:off x="2966353" y="5753875"/>
            <a:ext cx="595824" cy="146878"/>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51.7%</a:t>
            </a:r>
            <a:endParaRPr lang="ko-KR" altLang="en-US" sz="900" dirty="0">
              <a:latin typeface="Fira Sans Condensed" panose="020B0503050000020004" pitchFamily="34" charset="0"/>
              <a:cs typeface="Arial" pitchFamily="34" charset="0"/>
            </a:endParaRPr>
          </a:p>
        </p:txBody>
      </p:sp>
      <p:sp>
        <p:nvSpPr>
          <p:cNvPr id="49" name="Rectangular Callout 23">
            <a:extLst>
              <a:ext uri="{FF2B5EF4-FFF2-40B4-BE49-F238E27FC236}">
                <a16:creationId xmlns:a16="http://schemas.microsoft.com/office/drawing/2014/main" id="{3FD40033-C96B-4360-8245-5C23E3ED7444}"/>
              </a:ext>
            </a:extLst>
          </p:cNvPr>
          <p:cNvSpPr/>
          <p:nvPr/>
        </p:nvSpPr>
        <p:spPr>
          <a:xfrm>
            <a:off x="3452206" y="6126139"/>
            <a:ext cx="595824" cy="146878"/>
          </a:xfrm>
          <a:prstGeom prst="wedgeRectCallout">
            <a:avLst>
              <a:gd name="adj1" fmla="val -23479"/>
              <a:gd name="adj2" fmla="val 81094"/>
            </a:avLst>
          </a:prstGeom>
          <a:solidFill>
            <a:schemeClr val="tx1">
              <a:lumMod val="75000"/>
              <a:lumOff val="25000"/>
            </a:schemeClr>
          </a:solid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altLang="ko-KR" sz="900" dirty="0">
                <a:latin typeface="Fira Sans Condensed" panose="020B0503050000020004" pitchFamily="34" charset="0"/>
                <a:cs typeface="Arial" pitchFamily="34" charset="0"/>
              </a:rPr>
              <a:t>63.3%</a:t>
            </a:r>
            <a:endParaRPr lang="ko-KR" altLang="en-US" sz="900" dirty="0">
              <a:latin typeface="Fira Sans Condensed" panose="020B0503050000020004" pitchFamily="34" charset="0"/>
              <a:cs typeface="Arial" pitchFamily="34" charset="0"/>
            </a:endParaRPr>
          </a:p>
        </p:txBody>
      </p:sp>
      <p:sp>
        <p:nvSpPr>
          <p:cNvPr id="51" name="Right Triangle 17">
            <a:extLst>
              <a:ext uri="{FF2B5EF4-FFF2-40B4-BE49-F238E27FC236}">
                <a16:creationId xmlns:a16="http://schemas.microsoft.com/office/drawing/2014/main" id="{087077FF-3682-46F6-857E-6279732A2118}"/>
              </a:ext>
            </a:extLst>
          </p:cNvPr>
          <p:cNvSpPr>
            <a:spLocks noChangeAspect="1"/>
          </p:cNvSpPr>
          <p:nvPr/>
        </p:nvSpPr>
        <p:spPr>
          <a:xfrm>
            <a:off x="470580" y="3108302"/>
            <a:ext cx="386784" cy="460538"/>
          </a:xfrm>
          <a:custGeom>
            <a:avLst/>
            <a:gdLst/>
            <a:ahLst/>
            <a:cxnLst/>
            <a:rect l="l" t="t" r="r" b="b"/>
            <a:pathLst>
              <a:path w="2721114" h="3240000">
                <a:moveTo>
                  <a:pt x="2179233" y="2431577"/>
                </a:moveTo>
                <a:lnTo>
                  <a:pt x="2179233" y="2611489"/>
                </a:lnTo>
                <a:lnTo>
                  <a:pt x="1999321" y="2611489"/>
                </a:lnTo>
                <a:lnTo>
                  <a:pt x="1999321" y="2780851"/>
                </a:lnTo>
                <a:lnTo>
                  <a:pt x="2179233" y="2780851"/>
                </a:lnTo>
                <a:lnTo>
                  <a:pt x="2179233" y="2960763"/>
                </a:lnTo>
                <a:lnTo>
                  <a:pt x="2348595" y="2960763"/>
                </a:lnTo>
                <a:lnTo>
                  <a:pt x="2348595" y="2780851"/>
                </a:lnTo>
                <a:lnTo>
                  <a:pt x="2528507" y="2780851"/>
                </a:lnTo>
                <a:lnTo>
                  <a:pt x="2528507" y="2611489"/>
                </a:lnTo>
                <a:lnTo>
                  <a:pt x="2348595" y="2611489"/>
                </a:lnTo>
                <a:lnTo>
                  <a:pt x="2348595" y="2431577"/>
                </a:lnTo>
                <a:close/>
                <a:moveTo>
                  <a:pt x="2263914" y="2238970"/>
                </a:moveTo>
                <a:cubicBezTo>
                  <a:pt x="2516419" y="2238970"/>
                  <a:pt x="2721114" y="2443665"/>
                  <a:pt x="2721114" y="2696170"/>
                </a:cubicBezTo>
                <a:cubicBezTo>
                  <a:pt x="2721114" y="2948675"/>
                  <a:pt x="2516419" y="3153370"/>
                  <a:pt x="2263914" y="3153370"/>
                </a:cubicBezTo>
                <a:cubicBezTo>
                  <a:pt x="2011409" y="3153370"/>
                  <a:pt x="1806714" y="2948675"/>
                  <a:pt x="1806714" y="2696170"/>
                </a:cubicBezTo>
                <a:cubicBezTo>
                  <a:pt x="1806714" y="2443665"/>
                  <a:pt x="2011409" y="2238970"/>
                  <a:pt x="2263914" y="2238970"/>
                </a:cubicBezTo>
                <a:close/>
                <a:moveTo>
                  <a:pt x="1576134" y="17032"/>
                </a:moveTo>
                <a:lnTo>
                  <a:pt x="2276728" y="17032"/>
                </a:lnTo>
                <a:lnTo>
                  <a:pt x="2276728" y="17033"/>
                </a:lnTo>
                <a:lnTo>
                  <a:pt x="1576135" y="17033"/>
                </a:lnTo>
                <a:close/>
                <a:moveTo>
                  <a:pt x="0" y="17032"/>
                </a:moveTo>
                <a:lnTo>
                  <a:pt x="1321887" y="17032"/>
                </a:lnTo>
                <a:lnTo>
                  <a:pt x="1321887" y="996125"/>
                </a:lnTo>
                <a:lnTo>
                  <a:pt x="2276728" y="996125"/>
                </a:lnTo>
                <a:lnTo>
                  <a:pt x="2276728" y="2160187"/>
                </a:lnTo>
                <a:cubicBezTo>
                  <a:pt x="1979345" y="2161001"/>
                  <a:pt x="1738579" y="2402384"/>
                  <a:pt x="1738579" y="2700000"/>
                </a:cubicBezTo>
                <a:cubicBezTo>
                  <a:pt x="1738579" y="2997617"/>
                  <a:pt x="1979345" y="3238999"/>
                  <a:pt x="2276728" y="3239814"/>
                </a:cubicBezTo>
                <a:lnTo>
                  <a:pt x="2276728" y="3240000"/>
                </a:lnTo>
                <a:lnTo>
                  <a:pt x="0" y="3240000"/>
                </a:lnTo>
                <a:close/>
                <a:moveTo>
                  <a:pt x="1436085" y="0"/>
                </a:moveTo>
                <a:lnTo>
                  <a:pt x="2287664" y="888809"/>
                </a:lnTo>
                <a:lnTo>
                  <a:pt x="1436085" y="888809"/>
                </a:lnTo>
                <a:close/>
              </a:path>
            </a:pathLst>
          </a:cu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p>
        </p:txBody>
      </p:sp>
      <p:graphicFrame>
        <p:nvGraphicFramePr>
          <p:cNvPr id="9" name="Chart 8">
            <a:extLst>
              <a:ext uri="{FF2B5EF4-FFF2-40B4-BE49-F238E27FC236}">
                <a16:creationId xmlns:a16="http://schemas.microsoft.com/office/drawing/2014/main" id="{04B1583C-32D9-0D4E-A96E-09E127A7C626}"/>
              </a:ext>
            </a:extLst>
          </p:cNvPr>
          <p:cNvGraphicFramePr/>
          <p:nvPr>
            <p:extLst>
              <p:ext uri="{D42A27DB-BD31-4B8C-83A1-F6EECF244321}">
                <p14:modId xmlns:p14="http://schemas.microsoft.com/office/powerpoint/2010/main" val="3392481824"/>
              </p:ext>
            </p:extLst>
          </p:nvPr>
        </p:nvGraphicFramePr>
        <p:xfrm>
          <a:off x="5654008" y="403888"/>
          <a:ext cx="6529125" cy="6858000"/>
        </p:xfrm>
        <a:graphic>
          <a:graphicData uri="http://schemas.openxmlformats.org/drawingml/2006/chart">
            <c:chart xmlns:c="http://schemas.openxmlformats.org/drawingml/2006/chart" xmlns:r="http://schemas.openxmlformats.org/officeDocument/2006/relationships" r:id="rId5"/>
          </a:graphicData>
        </a:graphic>
      </p:graphicFrame>
      <p:sp>
        <p:nvSpPr>
          <p:cNvPr id="12" name="Rectangle 11">
            <a:extLst>
              <a:ext uri="{FF2B5EF4-FFF2-40B4-BE49-F238E27FC236}">
                <a16:creationId xmlns:a16="http://schemas.microsoft.com/office/drawing/2014/main" id="{FDA49B25-D9D5-8440-8D2F-ADE99C0E3856}"/>
              </a:ext>
            </a:extLst>
          </p:cNvPr>
          <p:cNvSpPr/>
          <p:nvPr/>
        </p:nvSpPr>
        <p:spPr>
          <a:xfrm>
            <a:off x="5646634" y="6482837"/>
            <a:ext cx="86653" cy="69260"/>
          </a:xfrm>
          <a:prstGeom prst="rect">
            <a:avLst/>
          </a:prstGeom>
          <a:solidFill>
            <a:srgbClr val="FF0000"/>
          </a:solidFill>
          <a:ln>
            <a:solidFill>
              <a:schemeClr val="accent1"/>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el-GR" sz="2700" dirty="0">
                <a:solidFill>
                  <a:srgbClr val="FFFF00"/>
                </a:solidFill>
                <a:highlight>
                  <a:srgbClr val="FFFF00"/>
                </a:highlight>
              </a:rPr>
              <a:t>        </a:t>
            </a:r>
            <a:endParaRPr lang="en-GR" sz="2700" dirty="0">
              <a:solidFill>
                <a:srgbClr val="FFFF00"/>
              </a:solidFill>
              <a:highlight>
                <a:srgbClr val="FFFF00"/>
              </a:highlight>
            </a:endParaRPr>
          </a:p>
        </p:txBody>
      </p:sp>
      <p:sp>
        <p:nvSpPr>
          <p:cNvPr id="42" name="Rectangle 41">
            <a:extLst>
              <a:ext uri="{FF2B5EF4-FFF2-40B4-BE49-F238E27FC236}">
                <a16:creationId xmlns:a16="http://schemas.microsoft.com/office/drawing/2014/main" id="{6EEC55FE-1224-0C4D-A90C-B18534DDB700}"/>
              </a:ext>
            </a:extLst>
          </p:cNvPr>
          <p:cNvSpPr/>
          <p:nvPr/>
        </p:nvSpPr>
        <p:spPr>
          <a:xfrm>
            <a:off x="10703720" y="6494038"/>
            <a:ext cx="86653" cy="69260"/>
          </a:xfrm>
          <a:prstGeom prst="rect">
            <a:avLst/>
          </a:prstGeom>
          <a:solidFill>
            <a:schemeClr val="accent1">
              <a:lumMod val="60000"/>
              <a:lumOff val="40000"/>
            </a:schemeClr>
          </a:solidFill>
          <a:ln>
            <a:solidFill>
              <a:schemeClr val="accent1">
                <a:lumMod val="60000"/>
                <a:lumOff val="4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43" name="Rectangle 42">
            <a:extLst>
              <a:ext uri="{FF2B5EF4-FFF2-40B4-BE49-F238E27FC236}">
                <a16:creationId xmlns:a16="http://schemas.microsoft.com/office/drawing/2014/main" id="{AB0B0BDE-B2E3-824D-AED5-76232CF82167}"/>
              </a:ext>
            </a:extLst>
          </p:cNvPr>
          <p:cNvSpPr/>
          <p:nvPr/>
        </p:nvSpPr>
        <p:spPr>
          <a:xfrm>
            <a:off x="7232908" y="6482837"/>
            <a:ext cx="86653" cy="69260"/>
          </a:xfrm>
          <a:prstGeom prst="rect">
            <a:avLst/>
          </a:prstGeom>
          <a:solidFill>
            <a:srgbClr val="FF9900"/>
          </a:solidFill>
          <a:ln>
            <a:solidFill>
              <a:srgbClr val="FF9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46" name="Rectangle 45">
            <a:extLst>
              <a:ext uri="{FF2B5EF4-FFF2-40B4-BE49-F238E27FC236}">
                <a16:creationId xmlns:a16="http://schemas.microsoft.com/office/drawing/2014/main" id="{0B3E47EA-2281-C241-BFE6-4D8A898AC523}"/>
              </a:ext>
            </a:extLst>
          </p:cNvPr>
          <p:cNvSpPr/>
          <p:nvPr/>
        </p:nvSpPr>
        <p:spPr>
          <a:xfrm>
            <a:off x="9491000" y="6494038"/>
            <a:ext cx="86653" cy="69260"/>
          </a:xfrm>
          <a:prstGeom prst="rect">
            <a:avLst/>
          </a:prstGeom>
          <a:solidFill>
            <a:srgbClr val="E66900"/>
          </a:solidFill>
          <a:ln>
            <a:solidFill>
              <a:srgbClr val="E6690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47" name="Rectangle 46">
            <a:extLst>
              <a:ext uri="{FF2B5EF4-FFF2-40B4-BE49-F238E27FC236}">
                <a16:creationId xmlns:a16="http://schemas.microsoft.com/office/drawing/2014/main" id="{C54737F7-0836-E34B-810E-202EFE5614DC}"/>
              </a:ext>
            </a:extLst>
          </p:cNvPr>
          <p:cNvSpPr/>
          <p:nvPr/>
        </p:nvSpPr>
        <p:spPr>
          <a:xfrm>
            <a:off x="7854021" y="6494038"/>
            <a:ext cx="86653" cy="69260"/>
          </a:xfrm>
          <a:prstGeom prst="rect">
            <a:avLst/>
          </a:prstGeom>
          <a:solidFill>
            <a:srgbClr val="7030A0"/>
          </a:solidFill>
          <a:ln>
            <a:solidFill>
              <a:srgbClr val="7030A0"/>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48" name="Rectangle 47">
            <a:extLst>
              <a:ext uri="{FF2B5EF4-FFF2-40B4-BE49-F238E27FC236}">
                <a16:creationId xmlns:a16="http://schemas.microsoft.com/office/drawing/2014/main" id="{AC40AD68-9998-4B49-864D-E85F27618B7D}"/>
              </a:ext>
            </a:extLst>
          </p:cNvPr>
          <p:cNvSpPr/>
          <p:nvPr/>
        </p:nvSpPr>
        <p:spPr>
          <a:xfrm>
            <a:off x="10097360" y="6494038"/>
            <a:ext cx="86653" cy="69260"/>
          </a:xfrm>
          <a:prstGeom prst="rect">
            <a:avLst/>
          </a:prstGeom>
          <a:solidFill>
            <a:schemeClr val="accent4">
              <a:lumMod val="75000"/>
            </a:schemeClr>
          </a:solidFill>
          <a:ln>
            <a:solidFill>
              <a:schemeClr val="accent4">
                <a:lumMod val="75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21" name="TextBox 20">
            <a:extLst>
              <a:ext uri="{FF2B5EF4-FFF2-40B4-BE49-F238E27FC236}">
                <a16:creationId xmlns:a16="http://schemas.microsoft.com/office/drawing/2014/main" id="{A967FBDB-9312-5D4D-93D8-A934012B69BA}"/>
              </a:ext>
            </a:extLst>
          </p:cNvPr>
          <p:cNvSpPr txBox="1"/>
          <p:nvPr/>
        </p:nvSpPr>
        <p:spPr>
          <a:xfrm>
            <a:off x="5937517" y="40714"/>
            <a:ext cx="5962106" cy="584775"/>
          </a:xfrm>
          <a:prstGeom prst="rect">
            <a:avLst/>
          </a:prstGeom>
          <a:noFill/>
        </p:spPr>
        <p:txBody>
          <a:bodyPr wrap="square" rtlCol="0">
            <a:spAutoFit/>
          </a:bodyPr>
          <a:lstStyle/>
          <a:p>
            <a:pPr algn="ctr"/>
            <a:r>
              <a:rPr lang="el-GR" sz="1600" dirty="0">
                <a:solidFill>
                  <a:schemeClr val="bg1"/>
                </a:solidFill>
                <a:latin typeface="Fira Sans Condensed Medium" panose="020B0603050000020004" pitchFamily="34" charset="0"/>
              </a:rPr>
              <a:t>Ποσοστό </a:t>
            </a:r>
            <a:r>
              <a:rPr lang="el-GR" sz="1600" dirty="0">
                <a:solidFill>
                  <a:srgbClr val="C00000"/>
                </a:solidFill>
                <a:latin typeface="Fira Sans Condensed Medium" panose="020B0603050000020004" pitchFamily="34" charset="0"/>
              </a:rPr>
              <a:t>Ενεργειακής Φτώχειας </a:t>
            </a:r>
            <a:r>
              <a:rPr lang="el-GR" sz="1600" dirty="0">
                <a:solidFill>
                  <a:schemeClr val="bg1"/>
                </a:solidFill>
                <a:latin typeface="Fira Sans Condensed Medium" panose="020B0603050000020004" pitchFamily="34" charset="0"/>
              </a:rPr>
              <a:t>στους πρώτους 5 (πέντε) δήμους βάσει αριθμού πελατών ανά δείκτη μέτρησης</a:t>
            </a:r>
            <a:endParaRPr lang="en-GR" sz="1600" dirty="0">
              <a:solidFill>
                <a:schemeClr val="bg1"/>
              </a:solidFill>
              <a:latin typeface="Fira Sans Condensed Medium" panose="020B0603050000020004" pitchFamily="34" charset="0"/>
            </a:endParaRPr>
          </a:p>
        </p:txBody>
      </p:sp>
    </p:spTree>
    <p:extLst>
      <p:ext uri="{BB962C8B-B14F-4D97-AF65-F5344CB8AC3E}">
        <p14:creationId xmlns:p14="http://schemas.microsoft.com/office/powerpoint/2010/main" val="33577977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75167CA6-01B1-994D-94F0-11CBBD7A7A7C}"/>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just"/>
            <a:endParaRPr lang="el-GR" sz="2400" dirty="0">
              <a:solidFill>
                <a:schemeClr val="tx1">
                  <a:lumMod val="75000"/>
                  <a:lumOff val="25000"/>
                </a:schemeClr>
              </a:solidFill>
              <a:latin typeface="Fira Sans Condensed" panose="020B0603050000020004" pitchFamily="34" charset="0"/>
            </a:endParaRPr>
          </a:p>
        </p:txBody>
      </p:sp>
      <p:sp>
        <p:nvSpPr>
          <p:cNvPr id="20" name="TextBox 19">
            <a:extLst>
              <a:ext uri="{FF2B5EF4-FFF2-40B4-BE49-F238E27FC236}">
                <a16:creationId xmlns:a16="http://schemas.microsoft.com/office/drawing/2014/main" id="{7C7E87CA-C21B-434F-AD0B-CFCD41310F69}"/>
              </a:ext>
            </a:extLst>
          </p:cNvPr>
          <p:cNvSpPr txBox="1"/>
          <p:nvPr/>
        </p:nvSpPr>
        <p:spPr>
          <a:xfrm>
            <a:off x="3000163" y="444205"/>
            <a:ext cx="6191673" cy="769441"/>
          </a:xfrm>
          <a:prstGeom prst="rect">
            <a:avLst/>
          </a:prstGeom>
          <a:noFill/>
        </p:spPr>
        <p:txBody>
          <a:bodyPr wrap="square" rtlCol="0" anchor="ctr">
            <a:spAutoFit/>
          </a:bodyPr>
          <a:lstStyle/>
          <a:p>
            <a:r>
              <a:rPr lang="el-GR" altLang="ko-KR" sz="4400" dirty="0">
                <a:solidFill>
                  <a:schemeClr val="accent3">
                    <a:lumMod val="50000"/>
                  </a:schemeClr>
                </a:solidFill>
                <a:latin typeface="Fira Sans Condensed Medium" panose="020B0603050000020004" pitchFamily="34" charset="0"/>
                <a:cs typeface="Arial" pitchFamily="34" charset="0"/>
              </a:rPr>
              <a:t>ΣΤΟ ΜΕΛΛΟΝ</a:t>
            </a:r>
            <a:endParaRPr lang="ko-KR" altLang="en-US" sz="4400" dirty="0">
              <a:solidFill>
                <a:schemeClr val="accent3">
                  <a:lumMod val="50000"/>
                </a:schemeClr>
              </a:solidFill>
              <a:latin typeface="Fira Sans Condensed Medium" panose="020B0603050000020004" pitchFamily="34" charset="0"/>
              <a:cs typeface="Arial" pitchFamily="34" charset="0"/>
            </a:endParaRPr>
          </a:p>
        </p:txBody>
      </p:sp>
      <p:sp>
        <p:nvSpPr>
          <p:cNvPr id="21" name="TextBox 20">
            <a:extLst>
              <a:ext uri="{FF2B5EF4-FFF2-40B4-BE49-F238E27FC236}">
                <a16:creationId xmlns:a16="http://schemas.microsoft.com/office/drawing/2014/main" id="{AC5EDADA-ADC6-7149-A242-D139613A11F5}"/>
              </a:ext>
            </a:extLst>
          </p:cNvPr>
          <p:cNvSpPr txBox="1"/>
          <p:nvPr/>
        </p:nvSpPr>
        <p:spPr>
          <a:xfrm>
            <a:off x="4238576" y="1914636"/>
            <a:ext cx="5819860" cy="523221"/>
          </a:xfrm>
          <a:prstGeom prst="rect">
            <a:avLst/>
          </a:prstGeom>
          <a:noFill/>
        </p:spPr>
        <p:txBody>
          <a:bodyPr wrap="square" lIns="108000" rIns="108000" rtlCol="0">
            <a:spAutoFit/>
          </a:bodyPr>
          <a:lstStyle/>
          <a:p>
            <a:r>
              <a:rPr lang="el-GR" altLang="ko-KR" sz="2800" b="1" dirty="0">
                <a:solidFill>
                  <a:schemeClr val="accent3">
                    <a:lumMod val="50000"/>
                  </a:schemeClr>
                </a:solidFill>
                <a:latin typeface="Fira Sans Condensed" panose="020B0503050000020004" pitchFamily="34" charset="0"/>
                <a:cs typeface="Arial" pitchFamily="34" charset="0"/>
              </a:rPr>
              <a:t>ΤΕΧΝΙΚΗ ΒΕΛΤΙΩΣΗ</a:t>
            </a:r>
            <a:endParaRPr lang="ko-KR" altLang="en-US" sz="2800" b="1" dirty="0">
              <a:solidFill>
                <a:schemeClr val="accent3">
                  <a:lumMod val="50000"/>
                </a:schemeClr>
              </a:solidFill>
              <a:latin typeface="Fira Sans Condensed" panose="020B0503050000020004" pitchFamily="34" charset="0"/>
              <a:cs typeface="Arial" pitchFamily="34" charset="0"/>
            </a:endParaRPr>
          </a:p>
        </p:txBody>
      </p:sp>
      <p:grpSp>
        <p:nvGrpSpPr>
          <p:cNvPr id="22" name="Group 21">
            <a:extLst>
              <a:ext uri="{FF2B5EF4-FFF2-40B4-BE49-F238E27FC236}">
                <a16:creationId xmlns:a16="http://schemas.microsoft.com/office/drawing/2014/main" id="{1F2131A3-6982-7A47-BDE6-80749FFB08F5}"/>
              </a:ext>
            </a:extLst>
          </p:cNvPr>
          <p:cNvGrpSpPr/>
          <p:nvPr/>
        </p:nvGrpSpPr>
        <p:grpSpPr>
          <a:xfrm>
            <a:off x="7861110" y="623255"/>
            <a:ext cx="4330890" cy="419100"/>
            <a:chOff x="8086725" y="476250"/>
            <a:chExt cx="4105275" cy="419100"/>
          </a:xfrm>
          <a:solidFill>
            <a:schemeClr val="accent3">
              <a:lumMod val="50000"/>
            </a:schemeClr>
          </a:solidFill>
        </p:grpSpPr>
        <p:sp>
          <p:nvSpPr>
            <p:cNvPr id="23" name="Rectangle 22">
              <a:extLst>
                <a:ext uri="{FF2B5EF4-FFF2-40B4-BE49-F238E27FC236}">
                  <a16:creationId xmlns:a16="http://schemas.microsoft.com/office/drawing/2014/main" id="{17BA1E85-A07C-1243-B76B-A7B6A87F6B53}"/>
                </a:ext>
              </a:extLst>
            </p:cNvPr>
            <p:cNvSpPr/>
            <p:nvPr/>
          </p:nvSpPr>
          <p:spPr>
            <a:xfrm>
              <a:off x="8086725" y="476250"/>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24" name="Rectangle 23">
              <a:extLst>
                <a:ext uri="{FF2B5EF4-FFF2-40B4-BE49-F238E27FC236}">
                  <a16:creationId xmlns:a16="http://schemas.microsoft.com/office/drawing/2014/main" id="{05031BC6-DFA4-D24F-9EAC-ADF542FC90BB}"/>
                </a:ext>
              </a:extLst>
            </p:cNvPr>
            <p:cNvSpPr/>
            <p:nvPr/>
          </p:nvSpPr>
          <p:spPr>
            <a:xfrm>
              <a:off x="8086725" y="597566"/>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25" name="Rectangle 24">
              <a:extLst>
                <a:ext uri="{FF2B5EF4-FFF2-40B4-BE49-F238E27FC236}">
                  <a16:creationId xmlns:a16="http://schemas.microsoft.com/office/drawing/2014/main" id="{B48E725F-28E3-FE45-8157-6E11963C7FC7}"/>
                </a:ext>
              </a:extLst>
            </p:cNvPr>
            <p:cNvSpPr/>
            <p:nvPr/>
          </p:nvSpPr>
          <p:spPr>
            <a:xfrm>
              <a:off x="8086725" y="718882"/>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26" name="Rectangle 25">
              <a:extLst>
                <a:ext uri="{FF2B5EF4-FFF2-40B4-BE49-F238E27FC236}">
                  <a16:creationId xmlns:a16="http://schemas.microsoft.com/office/drawing/2014/main" id="{54E6952C-11A3-E54D-BE8B-B6A4E24177D1}"/>
                </a:ext>
              </a:extLst>
            </p:cNvPr>
            <p:cNvSpPr/>
            <p:nvPr/>
          </p:nvSpPr>
          <p:spPr>
            <a:xfrm>
              <a:off x="8086725" y="840198"/>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grpSp>
      <p:sp>
        <p:nvSpPr>
          <p:cNvPr id="27" name="Freeform: Shape 29">
            <a:extLst>
              <a:ext uri="{FF2B5EF4-FFF2-40B4-BE49-F238E27FC236}">
                <a16:creationId xmlns:a16="http://schemas.microsoft.com/office/drawing/2014/main" id="{0D7F1C8A-5EF2-444A-A639-D8DFA5B46B93}"/>
              </a:ext>
            </a:extLst>
          </p:cNvPr>
          <p:cNvSpPr/>
          <p:nvPr/>
        </p:nvSpPr>
        <p:spPr>
          <a:xfrm rot="5400000">
            <a:off x="-1758439" y="2725388"/>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28" name="Rectangle 27">
            <a:extLst>
              <a:ext uri="{FF2B5EF4-FFF2-40B4-BE49-F238E27FC236}">
                <a16:creationId xmlns:a16="http://schemas.microsoft.com/office/drawing/2014/main" id="{26AC1825-60E3-0748-829B-444D2DA4D348}"/>
              </a:ext>
            </a:extLst>
          </p:cNvPr>
          <p:cNvSpPr/>
          <p:nvPr/>
        </p:nvSpPr>
        <p:spPr>
          <a:xfrm rot="2735247">
            <a:off x="1354415" y="305526"/>
            <a:ext cx="104775" cy="144523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29" name="Rectangle 28">
            <a:extLst>
              <a:ext uri="{FF2B5EF4-FFF2-40B4-BE49-F238E27FC236}">
                <a16:creationId xmlns:a16="http://schemas.microsoft.com/office/drawing/2014/main" id="{8A204090-6414-A74E-AFD1-35337D230622}"/>
              </a:ext>
            </a:extLst>
          </p:cNvPr>
          <p:cNvSpPr/>
          <p:nvPr/>
        </p:nvSpPr>
        <p:spPr>
          <a:xfrm rot="2735247">
            <a:off x="2082685" y="-138606"/>
            <a:ext cx="104775" cy="144523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pic>
        <p:nvPicPr>
          <p:cNvPr id="30" name="Picture 29">
            <a:extLst>
              <a:ext uri="{FF2B5EF4-FFF2-40B4-BE49-F238E27FC236}">
                <a16:creationId xmlns:a16="http://schemas.microsoft.com/office/drawing/2014/main" id="{00BCCAFB-A3CB-014B-A6DF-9864D486AA4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69134" y="1757539"/>
            <a:ext cx="769442" cy="769442"/>
          </a:xfrm>
          <a:prstGeom prst="rect">
            <a:avLst/>
          </a:prstGeom>
        </p:spPr>
      </p:pic>
      <p:sp>
        <p:nvSpPr>
          <p:cNvPr id="31" name="TextBox 30">
            <a:extLst>
              <a:ext uri="{FF2B5EF4-FFF2-40B4-BE49-F238E27FC236}">
                <a16:creationId xmlns:a16="http://schemas.microsoft.com/office/drawing/2014/main" id="{7B895B3E-08B0-A444-A83D-286943CD8C15}"/>
              </a:ext>
            </a:extLst>
          </p:cNvPr>
          <p:cNvSpPr txBox="1"/>
          <p:nvPr/>
        </p:nvSpPr>
        <p:spPr>
          <a:xfrm>
            <a:off x="4238576" y="2557714"/>
            <a:ext cx="6019610" cy="646331"/>
          </a:xfrm>
          <a:prstGeom prst="rect">
            <a:avLst/>
          </a:prstGeom>
          <a:noFill/>
        </p:spPr>
        <p:txBody>
          <a:bodyPr wrap="square" rtlCol="0">
            <a:spAutoFit/>
          </a:bodyPr>
          <a:lstStyle/>
          <a:p>
            <a:pPr marL="171450" indent="-171450">
              <a:buFont typeface="Arial" panose="020B0604020202020204" pitchFamily="34" charset="0"/>
              <a:buChar char="•"/>
            </a:pPr>
            <a:r>
              <a:rPr lang="el-GR" altLang="ko-KR" dirty="0" err="1">
                <a:solidFill>
                  <a:schemeClr val="accent3">
                    <a:lumMod val="50000"/>
                  </a:schemeClr>
                </a:solidFill>
                <a:latin typeface="Fira Sans Condensed" panose="020B0503050000020004" pitchFamily="34" charset="0"/>
                <a:cs typeface="Arial" pitchFamily="34" charset="0"/>
              </a:rPr>
              <a:t>Βελτιστοπο</a:t>
            </a:r>
            <a:r>
              <a:rPr lang="en-US" altLang="ko-KR" dirty="0" err="1">
                <a:solidFill>
                  <a:schemeClr val="accent3">
                    <a:lumMod val="50000"/>
                  </a:schemeClr>
                </a:solidFill>
                <a:latin typeface="Fira Sans Condensed" panose="020B0503050000020004" pitchFamily="34" charset="0"/>
                <a:cs typeface="Arial" pitchFamily="34" charset="0"/>
              </a:rPr>
              <a:t>ί</a:t>
            </a:r>
            <a:r>
              <a:rPr lang="el-GR" altLang="ko-KR" dirty="0" err="1">
                <a:solidFill>
                  <a:schemeClr val="accent3">
                    <a:lumMod val="50000"/>
                  </a:schemeClr>
                </a:solidFill>
                <a:latin typeface="Fira Sans Condensed" panose="020B0503050000020004" pitchFamily="34" charset="0"/>
                <a:cs typeface="Arial" pitchFamily="34" charset="0"/>
              </a:rPr>
              <a:t>ηση</a:t>
            </a:r>
            <a:r>
              <a:rPr lang="el-GR" altLang="ko-KR" dirty="0">
                <a:solidFill>
                  <a:schemeClr val="accent3">
                    <a:lumMod val="50000"/>
                  </a:schemeClr>
                </a:solidFill>
                <a:latin typeface="Fira Sans Condensed" panose="020B0503050000020004" pitchFamily="34" charset="0"/>
                <a:cs typeface="Arial" pitchFamily="34" charset="0"/>
              </a:rPr>
              <a:t> χρονικού και υπολογιστικού κόστους διαδικασίας ανάλυσης των ενεργειακών δεδομένων. </a:t>
            </a:r>
          </a:p>
        </p:txBody>
      </p:sp>
      <p:sp>
        <p:nvSpPr>
          <p:cNvPr id="32" name="TextBox 31">
            <a:extLst>
              <a:ext uri="{FF2B5EF4-FFF2-40B4-BE49-F238E27FC236}">
                <a16:creationId xmlns:a16="http://schemas.microsoft.com/office/drawing/2014/main" id="{D8AE61C5-312B-7842-83BE-DC9C78095B7B}"/>
              </a:ext>
            </a:extLst>
          </p:cNvPr>
          <p:cNvSpPr txBox="1"/>
          <p:nvPr/>
        </p:nvSpPr>
        <p:spPr>
          <a:xfrm>
            <a:off x="4238576" y="3177560"/>
            <a:ext cx="6019610" cy="369332"/>
          </a:xfrm>
          <a:prstGeom prst="rect">
            <a:avLst/>
          </a:prstGeom>
          <a:noFill/>
        </p:spPr>
        <p:txBody>
          <a:bodyPr wrap="square" rtlCol="0">
            <a:spAutoFit/>
          </a:bodyPr>
          <a:lstStyle/>
          <a:p>
            <a:pPr marL="171450" indent="-171450">
              <a:buFont typeface="Arial" panose="020B0604020202020204" pitchFamily="34" charset="0"/>
              <a:buChar char="•"/>
            </a:pPr>
            <a:r>
              <a:rPr lang="el-GR" altLang="ko-KR" dirty="0">
                <a:solidFill>
                  <a:schemeClr val="accent3">
                    <a:lumMod val="50000"/>
                  </a:schemeClr>
                </a:solidFill>
                <a:latin typeface="Fira Sans Condensed" panose="020B0503050000020004" pitchFamily="34" charset="0"/>
                <a:cs typeface="Arial" pitchFamily="34" charset="0"/>
              </a:rPr>
              <a:t>Συμβατότητα με περισσότερους </a:t>
            </a:r>
            <a:r>
              <a:rPr lang="el-GR" altLang="ko-KR" dirty="0" err="1">
                <a:solidFill>
                  <a:schemeClr val="accent3">
                    <a:lumMod val="50000"/>
                  </a:schemeClr>
                </a:solidFill>
                <a:latin typeface="Fira Sans Condensed" panose="020B0503050000020004" pitchFamily="34" charset="0"/>
                <a:cs typeface="Arial" pitchFamily="34" charset="0"/>
              </a:rPr>
              <a:t>φυλλομετρητές</a:t>
            </a:r>
            <a:endParaRPr lang="el-GR" altLang="ko-KR" dirty="0">
              <a:solidFill>
                <a:schemeClr val="accent3">
                  <a:lumMod val="50000"/>
                </a:schemeClr>
              </a:solidFill>
              <a:latin typeface="Fira Sans Condensed" panose="020B0503050000020004" pitchFamily="34" charset="0"/>
              <a:cs typeface="Arial" pitchFamily="34" charset="0"/>
            </a:endParaRPr>
          </a:p>
        </p:txBody>
      </p:sp>
      <p:sp>
        <p:nvSpPr>
          <p:cNvPr id="33" name="TextBox 32">
            <a:extLst>
              <a:ext uri="{FF2B5EF4-FFF2-40B4-BE49-F238E27FC236}">
                <a16:creationId xmlns:a16="http://schemas.microsoft.com/office/drawing/2014/main" id="{92CBA0D9-948F-CD44-B776-B28D6A420F40}"/>
              </a:ext>
            </a:extLst>
          </p:cNvPr>
          <p:cNvSpPr txBox="1"/>
          <p:nvPr/>
        </p:nvSpPr>
        <p:spPr>
          <a:xfrm>
            <a:off x="4238576" y="4278518"/>
            <a:ext cx="6019610" cy="369332"/>
          </a:xfrm>
          <a:prstGeom prst="rect">
            <a:avLst/>
          </a:prstGeom>
          <a:noFill/>
        </p:spPr>
        <p:txBody>
          <a:bodyPr wrap="square" rtlCol="0">
            <a:spAutoFit/>
          </a:bodyPr>
          <a:lstStyle/>
          <a:p>
            <a:pPr marL="171450" indent="-171450">
              <a:buFont typeface="Arial" panose="020B0604020202020204" pitchFamily="34" charset="0"/>
              <a:buChar char="•"/>
            </a:pPr>
            <a:r>
              <a:rPr lang="el-GR" altLang="ko-KR" dirty="0">
                <a:solidFill>
                  <a:schemeClr val="accent3">
                    <a:lumMod val="50000"/>
                  </a:schemeClr>
                </a:solidFill>
                <a:latin typeface="Fira Sans Condensed" panose="020B0503050000020004" pitchFamily="34" charset="0"/>
                <a:cs typeface="Arial" pitchFamily="34" charset="0"/>
              </a:rPr>
              <a:t>Υποστήριξη περισσότερων χωρών προς μελέτη.</a:t>
            </a:r>
          </a:p>
        </p:txBody>
      </p:sp>
      <p:sp>
        <p:nvSpPr>
          <p:cNvPr id="34" name="TextBox 33">
            <a:extLst>
              <a:ext uri="{FF2B5EF4-FFF2-40B4-BE49-F238E27FC236}">
                <a16:creationId xmlns:a16="http://schemas.microsoft.com/office/drawing/2014/main" id="{51495A8E-948E-8D41-9028-D0AAF7082A66}"/>
              </a:ext>
            </a:extLst>
          </p:cNvPr>
          <p:cNvSpPr txBox="1"/>
          <p:nvPr/>
        </p:nvSpPr>
        <p:spPr>
          <a:xfrm>
            <a:off x="4238576" y="3617224"/>
            <a:ext cx="6019610" cy="646331"/>
          </a:xfrm>
          <a:prstGeom prst="rect">
            <a:avLst/>
          </a:prstGeom>
          <a:noFill/>
        </p:spPr>
        <p:txBody>
          <a:bodyPr wrap="square" rtlCol="0">
            <a:spAutoFit/>
          </a:bodyPr>
          <a:lstStyle/>
          <a:p>
            <a:pPr marL="171450" indent="-171450">
              <a:buFont typeface="Arial" panose="020B0604020202020204" pitchFamily="34" charset="0"/>
              <a:buChar char="•"/>
            </a:pPr>
            <a:r>
              <a:rPr lang="el-GR" altLang="ko-KR" dirty="0">
                <a:solidFill>
                  <a:schemeClr val="accent3">
                    <a:lumMod val="50000"/>
                  </a:schemeClr>
                </a:solidFill>
                <a:latin typeface="Fira Sans Condensed" panose="020B0503050000020004" pitchFamily="34" charset="0"/>
                <a:cs typeface="Arial" pitchFamily="34" charset="0"/>
              </a:rPr>
              <a:t>Βελτίωση εμπειρίας χρήστη </a:t>
            </a:r>
            <a:r>
              <a:rPr lang="en-US" altLang="ko-KR" dirty="0">
                <a:solidFill>
                  <a:schemeClr val="accent3">
                    <a:lumMod val="50000"/>
                  </a:schemeClr>
                </a:solidFill>
                <a:latin typeface="Fira Sans Condensed" panose="020B0503050000020004" pitchFamily="34" charset="0"/>
                <a:cs typeface="Arial" pitchFamily="34" charset="0"/>
              </a:rPr>
              <a:t>(U</a:t>
            </a:r>
            <a:r>
              <a:rPr lang="el-GR" altLang="ko-KR" dirty="0">
                <a:solidFill>
                  <a:schemeClr val="accent3">
                    <a:lumMod val="50000"/>
                  </a:schemeClr>
                </a:solidFill>
                <a:latin typeface="Fira Sans Condensed" panose="020B0503050000020004" pitchFamily="34" charset="0"/>
                <a:cs typeface="Arial" pitchFamily="34" charset="0"/>
              </a:rPr>
              <a:t>Χ) σε </a:t>
            </a:r>
            <a:r>
              <a:rPr lang="el-GR" altLang="ko-KR" dirty="0" err="1">
                <a:solidFill>
                  <a:schemeClr val="accent3">
                    <a:lumMod val="50000"/>
                  </a:schemeClr>
                </a:solidFill>
                <a:latin typeface="Fira Sans Condensed" panose="020B0503050000020004" pitchFamily="34" charset="0"/>
                <a:cs typeface="Arial" pitchFamily="34" charset="0"/>
              </a:rPr>
              <a:t>περισσ</a:t>
            </a:r>
            <a:r>
              <a:rPr lang="en-US" altLang="ko-KR" dirty="0" err="1">
                <a:solidFill>
                  <a:schemeClr val="accent3">
                    <a:lumMod val="50000"/>
                  </a:schemeClr>
                </a:solidFill>
                <a:latin typeface="Fira Sans Condensed" panose="020B0503050000020004" pitchFamily="34" charset="0"/>
                <a:cs typeface="Arial" pitchFamily="34" charset="0"/>
              </a:rPr>
              <a:t>ό</a:t>
            </a:r>
            <a:r>
              <a:rPr lang="el-GR" altLang="ko-KR" dirty="0" err="1">
                <a:solidFill>
                  <a:schemeClr val="accent3">
                    <a:lumMod val="50000"/>
                  </a:schemeClr>
                </a:solidFill>
                <a:latin typeface="Fira Sans Condensed" panose="020B0503050000020004" pitchFamily="34" charset="0"/>
                <a:cs typeface="Arial" pitchFamily="34" charset="0"/>
              </a:rPr>
              <a:t>τερες</a:t>
            </a:r>
            <a:r>
              <a:rPr lang="en-US" altLang="ko-KR" dirty="0">
                <a:solidFill>
                  <a:schemeClr val="accent3">
                    <a:lumMod val="50000"/>
                  </a:schemeClr>
                </a:solidFill>
                <a:latin typeface="Fira Sans Condensed" panose="020B0503050000020004" pitchFamily="34" charset="0"/>
                <a:cs typeface="Arial" pitchFamily="34" charset="0"/>
              </a:rPr>
              <a:t> </a:t>
            </a:r>
            <a:r>
              <a:rPr lang="el-GR" altLang="ko-KR" dirty="0">
                <a:solidFill>
                  <a:schemeClr val="accent3">
                    <a:lumMod val="50000"/>
                  </a:schemeClr>
                </a:solidFill>
                <a:latin typeface="Fira Sans Condensed" panose="020B0503050000020004" pitchFamily="34" charset="0"/>
                <a:cs typeface="Arial" pitchFamily="34" charset="0"/>
              </a:rPr>
              <a:t>και διαφορετικές οθόνες</a:t>
            </a:r>
          </a:p>
        </p:txBody>
      </p:sp>
      <p:sp>
        <p:nvSpPr>
          <p:cNvPr id="36" name="TextBox 35">
            <a:extLst>
              <a:ext uri="{FF2B5EF4-FFF2-40B4-BE49-F238E27FC236}">
                <a16:creationId xmlns:a16="http://schemas.microsoft.com/office/drawing/2014/main" id="{C8F2DDCA-C576-BE4E-9525-59236B5A9243}"/>
              </a:ext>
            </a:extLst>
          </p:cNvPr>
          <p:cNvSpPr txBox="1"/>
          <p:nvPr/>
        </p:nvSpPr>
        <p:spPr>
          <a:xfrm>
            <a:off x="4238576" y="4713263"/>
            <a:ext cx="6019610" cy="646331"/>
          </a:xfrm>
          <a:prstGeom prst="rect">
            <a:avLst/>
          </a:prstGeom>
          <a:noFill/>
        </p:spPr>
        <p:txBody>
          <a:bodyPr wrap="square" rtlCol="0">
            <a:spAutoFit/>
          </a:bodyPr>
          <a:lstStyle/>
          <a:p>
            <a:pPr marL="171450" indent="-171450">
              <a:buFont typeface="Arial" panose="020B0604020202020204" pitchFamily="34" charset="0"/>
              <a:buChar char="•"/>
            </a:pPr>
            <a:r>
              <a:rPr lang="el-GR" altLang="ko-KR" dirty="0">
                <a:solidFill>
                  <a:schemeClr val="accent3">
                    <a:lumMod val="50000"/>
                  </a:schemeClr>
                </a:solidFill>
                <a:latin typeface="Fira Sans Condensed" panose="020B0503050000020004" pitchFamily="34" charset="0"/>
                <a:cs typeface="Arial" pitchFamily="34" charset="0"/>
              </a:rPr>
              <a:t>Δημιουργία επιπλέον μεθόδων ανάλυσης με σκοπό την προσέλκυση περισσότερων </a:t>
            </a:r>
            <a:r>
              <a:rPr lang="el-GR" altLang="ko-KR" dirty="0" err="1">
                <a:solidFill>
                  <a:schemeClr val="accent3">
                    <a:lumMod val="50000"/>
                  </a:schemeClr>
                </a:solidFill>
                <a:latin typeface="Fira Sans Condensed" panose="020B0503050000020004" pitchFamily="34" charset="0"/>
                <a:cs typeface="Arial" pitchFamily="34" charset="0"/>
              </a:rPr>
              <a:t>παρόχων</a:t>
            </a:r>
            <a:r>
              <a:rPr lang="el-GR" altLang="ko-KR" dirty="0">
                <a:solidFill>
                  <a:schemeClr val="accent3">
                    <a:lumMod val="50000"/>
                  </a:schemeClr>
                </a:solidFill>
                <a:latin typeface="Fira Sans Condensed" panose="020B0503050000020004" pitchFamily="34" charset="0"/>
                <a:cs typeface="Arial" pitchFamily="34" charset="0"/>
              </a:rPr>
              <a:t> ενέργειας</a:t>
            </a:r>
            <a:endParaRPr lang="en-US" altLang="ko-KR" dirty="0">
              <a:solidFill>
                <a:schemeClr val="accent3">
                  <a:lumMod val="50000"/>
                </a:schemeClr>
              </a:solidFill>
              <a:latin typeface="Fira Sans Condensed" panose="020B0503050000020004" pitchFamily="34" charset="0"/>
              <a:cs typeface="Arial" pitchFamily="34" charset="0"/>
            </a:endParaRPr>
          </a:p>
        </p:txBody>
      </p:sp>
      <p:sp>
        <p:nvSpPr>
          <p:cNvPr id="37" name="TextBox 36">
            <a:extLst>
              <a:ext uri="{FF2B5EF4-FFF2-40B4-BE49-F238E27FC236}">
                <a16:creationId xmlns:a16="http://schemas.microsoft.com/office/drawing/2014/main" id="{AD0CF519-DB8B-A342-81FF-9F683D5F4774}"/>
              </a:ext>
            </a:extLst>
          </p:cNvPr>
          <p:cNvSpPr txBox="1"/>
          <p:nvPr/>
        </p:nvSpPr>
        <p:spPr>
          <a:xfrm>
            <a:off x="4238576" y="5359594"/>
            <a:ext cx="6019610" cy="369332"/>
          </a:xfrm>
          <a:prstGeom prst="rect">
            <a:avLst/>
          </a:prstGeom>
          <a:noFill/>
        </p:spPr>
        <p:txBody>
          <a:bodyPr wrap="square" rtlCol="0">
            <a:spAutoFit/>
          </a:bodyPr>
          <a:lstStyle/>
          <a:p>
            <a:pPr marL="171450" indent="-171450">
              <a:buFont typeface="Arial" panose="020B0604020202020204" pitchFamily="34" charset="0"/>
              <a:buChar char="•"/>
            </a:pPr>
            <a:r>
              <a:rPr lang="en-US" altLang="ko-KR" dirty="0">
                <a:solidFill>
                  <a:schemeClr val="accent3">
                    <a:lumMod val="50000"/>
                  </a:schemeClr>
                </a:solidFill>
                <a:latin typeface="Fira Sans Condensed" panose="020B0503050000020004" pitchFamily="34" charset="0"/>
                <a:cs typeface="Arial" pitchFamily="34" charset="0"/>
              </a:rPr>
              <a:t>Testing Testing Testing…</a:t>
            </a:r>
          </a:p>
        </p:txBody>
      </p:sp>
    </p:spTree>
    <p:extLst>
      <p:ext uri="{BB962C8B-B14F-4D97-AF65-F5344CB8AC3E}">
        <p14:creationId xmlns:p14="http://schemas.microsoft.com/office/powerpoint/2010/main" val="117653984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additive="base">
                                        <p:cTn id="7" dur="500" fill="hold"/>
                                        <p:tgtEl>
                                          <p:spTgt spid="30"/>
                                        </p:tgtEl>
                                        <p:attrNameLst>
                                          <p:attrName>ppt_x</p:attrName>
                                        </p:attrNameLst>
                                      </p:cBhvr>
                                      <p:tavLst>
                                        <p:tav tm="0">
                                          <p:val>
                                            <p:strVal val="#ppt_x"/>
                                          </p:val>
                                        </p:tav>
                                        <p:tav tm="100000">
                                          <p:val>
                                            <p:strVal val="#ppt_x"/>
                                          </p:val>
                                        </p:tav>
                                      </p:tavLst>
                                    </p:anim>
                                    <p:anim calcmode="lin" valueType="num">
                                      <p:cBhvr additive="base">
                                        <p:cTn id="8" dur="500" fill="hold"/>
                                        <p:tgtEl>
                                          <p:spTgt spid="30"/>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1000"/>
                                        <p:tgtEl>
                                          <p:spTgt spid="31"/>
                                        </p:tgtEl>
                                      </p:cBhvr>
                                    </p:animEffect>
                                    <p:anim calcmode="lin" valueType="num">
                                      <p:cBhvr>
                                        <p:cTn id="18" dur="1000" fill="hold"/>
                                        <p:tgtEl>
                                          <p:spTgt spid="31"/>
                                        </p:tgtEl>
                                        <p:attrNameLst>
                                          <p:attrName>ppt_x</p:attrName>
                                        </p:attrNameLst>
                                      </p:cBhvr>
                                      <p:tavLst>
                                        <p:tav tm="0">
                                          <p:val>
                                            <p:strVal val="#ppt_x"/>
                                          </p:val>
                                        </p:tav>
                                        <p:tav tm="100000">
                                          <p:val>
                                            <p:strVal val="#ppt_x"/>
                                          </p:val>
                                        </p:tav>
                                      </p:tavLst>
                                    </p:anim>
                                    <p:anim calcmode="lin" valueType="num">
                                      <p:cBhvr>
                                        <p:cTn id="19"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32"/>
                                        </p:tgtEl>
                                        <p:attrNameLst>
                                          <p:attrName>style.visibility</p:attrName>
                                        </p:attrNameLst>
                                      </p:cBhvr>
                                      <p:to>
                                        <p:strVal val="visible"/>
                                      </p:to>
                                    </p:set>
                                    <p:animEffect transition="in" filter="fade">
                                      <p:cBhvr>
                                        <p:cTn id="24" dur="1000"/>
                                        <p:tgtEl>
                                          <p:spTgt spid="32"/>
                                        </p:tgtEl>
                                      </p:cBhvr>
                                    </p:animEffect>
                                    <p:anim calcmode="lin" valueType="num">
                                      <p:cBhvr>
                                        <p:cTn id="25" dur="1000" fill="hold"/>
                                        <p:tgtEl>
                                          <p:spTgt spid="32"/>
                                        </p:tgtEl>
                                        <p:attrNameLst>
                                          <p:attrName>ppt_x</p:attrName>
                                        </p:attrNameLst>
                                      </p:cBhvr>
                                      <p:tavLst>
                                        <p:tav tm="0">
                                          <p:val>
                                            <p:strVal val="#ppt_x"/>
                                          </p:val>
                                        </p:tav>
                                        <p:tav tm="100000">
                                          <p:val>
                                            <p:strVal val="#ppt_x"/>
                                          </p:val>
                                        </p:tav>
                                      </p:tavLst>
                                    </p:anim>
                                    <p:anim calcmode="lin" valueType="num">
                                      <p:cBhvr>
                                        <p:cTn id="26"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grpId="0" nodeType="click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grpId="0" nodeType="click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1000"/>
                                        <p:tgtEl>
                                          <p:spTgt spid="36"/>
                                        </p:tgtEl>
                                      </p:cBhvr>
                                    </p:animEffect>
                                    <p:anim calcmode="lin" valueType="num">
                                      <p:cBhvr>
                                        <p:cTn id="46" dur="1000" fill="hold"/>
                                        <p:tgtEl>
                                          <p:spTgt spid="36"/>
                                        </p:tgtEl>
                                        <p:attrNameLst>
                                          <p:attrName>ppt_x</p:attrName>
                                        </p:attrNameLst>
                                      </p:cBhvr>
                                      <p:tavLst>
                                        <p:tav tm="0">
                                          <p:val>
                                            <p:strVal val="#ppt_x"/>
                                          </p:val>
                                        </p:tav>
                                        <p:tav tm="100000">
                                          <p:val>
                                            <p:strVal val="#ppt_x"/>
                                          </p:val>
                                        </p:tav>
                                      </p:tavLst>
                                    </p:anim>
                                    <p:anim calcmode="lin" valueType="num">
                                      <p:cBhvr>
                                        <p:cTn id="4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grpId="0" nodeType="clickEffect">
                                  <p:stCondLst>
                                    <p:cond delay="0"/>
                                  </p:stCondLst>
                                  <p:childTnLst>
                                    <p:set>
                                      <p:cBhvr>
                                        <p:cTn id="51" dur="1" fill="hold">
                                          <p:stCondLst>
                                            <p:cond delay="0"/>
                                          </p:stCondLst>
                                        </p:cTn>
                                        <p:tgtEl>
                                          <p:spTgt spid="37"/>
                                        </p:tgtEl>
                                        <p:attrNameLst>
                                          <p:attrName>style.visibility</p:attrName>
                                        </p:attrNameLst>
                                      </p:cBhvr>
                                      <p:to>
                                        <p:strVal val="visible"/>
                                      </p:to>
                                    </p:set>
                                    <p:animEffect transition="in" filter="fade">
                                      <p:cBhvr>
                                        <p:cTn id="52" dur="1000"/>
                                        <p:tgtEl>
                                          <p:spTgt spid="37"/>
                                        </p:tgtEl>
                                      </p:cBhvr>
                                    </p:animEffect>
                                    <p:anim calcmode="lin" valueType="num">
                                      <p:cBhvr>
                                        <p:cTn id="53" dur="1000" fill="hold"/>
                                        <p:tgtEl>
                                          <p:spTgt spid="37"/>
                                        </p:tgtEl>
                                        <p:attrNameLst>
                                          <p:attrName>ppt_x</p:attrName>
                                        </p:attrNameLst>
                                      </p:cBhvr>
                                      <p:tavLst>
                                        <p:tav tm="0">
                                          <p:val>
                                            <p:strVal val="#ppt_x"/>
                                          </p:val>
                                        </p:tav>
                                        <p:tav tm="100000">
                                          <p:val>
                                            <p:strVal val="#ppt_x"/>
                                          </p:val>
                                        </p:tav>
                                      </p:tavLst>
                                    </p:anim>
                                    <p:anim calcmode="lin" valueType="num">
                                      <p:cBhvr>
                                        <p:cTn id="54"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31" grpId="0"/>
      <p:bldP spid="32" grpId="0"/>
      <p:bldP spid="33" grpId="0"/>
      <p:bldP spid="34" grpId="0"/>
      <p:bldP spid="36" grpId="0"/>
      <p:bldP spid="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77DE014-3D20-0748-A7B2-DBDB0042EBA4}"/>
              </a:ext>
            </a:extLst>
          </p:cNvPr>
          <p:cNvSpPr/>
          <p:nvPr/>
        </p:nvSpPr>
        <p:spPr>
          <a:xfrm>
            <a:off x="0" y="0"/>
            <a:ext cx="6223000" cy="6858000"/>
          </a:xfrm>
          <a:prstGeom prst="rect">
            <a:avLst/>
          </a:prstGeom>
          <a:solidFill>
            <a:schemeClr val="accent3">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GR" sz="2700" dirty="0">
              <a:solidFill>
                <a:srgbClr val="FFFF00"/>
              </a:solidFill>
              <a:highlight>
                <a:srgbClr val="FFFF00"/>
              </a:highlight>
            </a:endParaRPr>
          </a:p>
        </p:txBody>
      </p:sp>
      <p:sp>
        <p:nvSpPr>
          <p:cNvPr id="41" name="Text Placeholder 31">
            <a:extLst>
              <a:ext uri="{FF2B5EF4-FFF2-40B4-BE49-F238E27FC236}">
                <a16:creationId xmlns:a16="http://schemas.microsoft.com/office/drawing/2014/main" id="{1A8DF42E-7052-DA42-AFCF-70964EA4C84B}"/>
              </a:ext>
            </a:extLst>
          </p:cNvPr>
          <p:cNvSpPr txBox="1">
            <a:spLocks/>
          </p:cNvSpPr>
          <p:nvPr/>
        </p:nvSpPr>
        <p:spPr>
          <a:xfrm>
            <a:off x="7426787" y="2704753"/>
            <a:ext cx="3761914"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5400" dirty="0">
                <a:solidFill>
                  <a:schemeClr val="accent3">
                    <a:lumMod val="50000"/>
                  </a:schemeClr>
                </a:solidFill>
                <a:latin typeface="Fira Sans Condensed Medium" panose="020B0603050000020004" pitchFamily="34" charset="0"/>
              </a:rPr>
              <a:t>ΕΡΩΤΗΣΕΙΣ</a:t>
            </a:r>
            <a:r>
              <a:rPr lang="en-US" sz="5400" dirty="0">
                <a:solidFill>
                  <a:schemeClr val="accent3">
                    <a:lumMod val="50000"/>
                  </a:schemeClr>
                </a:solidFill>
                <a:latin typeface="Fira Sans Condensed Medium" panose="020B0603050000020004" pitchFamily="34" charset="0"/>
              </a:rPr>
              <a:t>;</a:t>
            </a:r>
          </a:p>
        </p:txBody>
      </p:sp>
      <p:sp>
        <p:nvSpPr>
          <p:cNvPr id="42" name="Text Placeholder 31">
            <a:extLst>
              <a:ext uri="{FF2B5EF4-FFF2-40B4-BE49-F238E27FC236}">
                <a16:creationId xmlns:a16="http://schemas.microsoft.com/office/drawing/2014/main" id="{E4DA697F-1D86-F74F-BBF8-D98BEAD1E662}"/>
              </a:ext>
            </a:extLst>
          </p:cNvPr>
          <p:cNvSpPr txBox="1">
            <a:spLocks/>
          </p:cNvSpPr>
          <p:nvPr/>
        </p:nvSpPr>
        <p:spPr>
          <a:xfrm>
            <a:off x="444499" y="2704753"/>
            <a:ext cx="5207001" cy="724247"/>
          </a:xfrm>
          <a:prstGeom prst="rect">
            <a:avLst/>
          </a:prstGeom>
        </p:spPr>
        <p:txBody>
          <a:bodyPr/>
          <a:lstStyle>
            <a:lvl1pPr marL="228605" indent="-228605" algn="l" defTabSz="914423"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l-GR" sz="5400" dirty="0">
                <a:solidFill>
                  <a:schemeClr val="bg1"/>
                </a:solidFill>
                <a:latin typeface="Fira Sans Condensed Medium" panose="020B0603050000020004" pitchFamily="34" charset="0"/>
              </a:rPr>
              <a:t>ΣΑΣ ΕΥΧΑΡΙΣΤΩ </a:t>
            </a:r>
            <a:endParaRPr lang="en-US" sz="5400" dirty="0">
              <a:solidFill>
                <a:schemeClr val="bg1"/>
              </a:solidFill>
              <a:latin typeface="Fira Sans Condensed Medium" panose="020B0603050000020004" pitchFamily="34" charset="0"/>
            </a:endParaRPr>
          </a:p>
        </p:txBody>
      </p:sp>
    </p:spTree>
    <p:extLst>
      <p:ext uri="{BB962C8B-B14F-4D97-AF65-F5344CB8AC3E}">
        <p14:creationId xmlns:p14="http://schemas.microsoft.com/office/powerpoint/2010/main" val="792116320"/>
      </p:ext>
    </p:extLst>
  </p:cSld>
  <p:clrMapOvr>
    <a:masterClrMapping/>
  </p:clrMapOvr>
  <p:transition spd="slow">
    <p:split orient="vert"/>
  </p:transition>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5" name="Rectangle 34">
            <a:extLst>
              <a:ext uri="{FF2B5EF4-FFF2-40B4-BE49-F238E27FC236}">
                <a16:creationId xmlns:a16="http://schemas.microsoft.com/office/drawing/2014/main" id="{EF6E89B0-FF74-4548-9F95-89213CC51554}"/>
              </a:ext>
            </a:extLst>
          </p:cNvPr>
          <p:cNvSpPr/>
          <p:nvPr/>
        </p:nvSpPr>
        <p:spPr>
          <a:xfrm>
            <a:off x="-22864" y="-6357"/>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just"/>
            <a:endParaRPr lang="el-GR" sz="2400" dirty="0">
              <a:solidFill>
                <a:schemeClr val="tx1">
                  <a:lumMod val="75000"/>
                  <a:lumOff val="25000"/>
                </a:schemeClr>
              </a:solidFill>
              <a:latin typeface="Fira Sans Condensed" panose="020B0603050000020004" pitchFamily="34" charset="0"/>
            </a:endParaRPr>
          </a:p>
        </p:txBody>
      </p:sp>
      <p:sp>
        <p:nvSpPr>
          <p:cNvPr id="39" name="Rectangle 14">
            <a:extLst>
              <a:ext uri="{FF2B5EF4-FFF2-40B4-BE49-F238E27FC236}">
                <a16:creationId xmlns:a16="http://schemas.microsoft.com/office/drawing/2014/main" id="{CB615FB5-08FD-F740-A071-B1D1F7EDB1C2}"/>
              </a:ext>
            </a:extLst>
          </p:cNvPr>
          <p:cNvSpPr/>
          <p:nvPr/>
        </p:nvSpPr>
        <p:spPr>
          <a:xfrm>
            <a:off x="7162470" y="1921022"/>
            <a:ext cx="5029530" cy="1197511"/>
          </a:xfrm>
          <a:custGeom>
            <a:avLst/>
            <a:gdLst>
              <a:gd name="connsiteX0" fmla="*/ 0 w 5029530"/>
              <a:gd name="connsiteY0" fmla="*/ 0 h 1188719"/>
              <a:gd name="connsiteX1" fmla="*/ 5029530 w 5029530"/>
              <a:gd name="connsiteY1" fmla="*/ 0 h 1188719"/>
              <a:gd name="connsiteX2" fmla="*/ 5029530 w 5029530"/>
              <a:gd name="connsiteY2" fmla="*/ 1188719 h 1188719"/>
              <a:gd name="connsiteX3" fmla="*/ 0 w 5029530"/>
              <a:gd name="connsiteY3" fmla="*/ 1188719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88719"/>
              <a:gd name="connsiteX1" fmla="*/ 5029530 w 5029530"/>
              <a:gd name="connsiteY1" fmla="*/ 0 h 1188719"/>
              <a:gd name="connsiteX2" fmla="*/ 5029530 w 5029530"/>
              <a:gd name="connsiteY2" fmla="*/ 1188719 h 1188719"/>
              <a:gd name="connsiteX3" fmla="*/ 123093 w 5029530"/>
              <a:gd name="connsiteY3" fmla="*/ 1179926 h 1188719"/>
              <a:gd name="connsiteX4" fmla="*/ 0 w 5029530"/>
              <a:gd name="connsiteY4" fmla="*/ 0 h 1188719"/>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 name="connsiteX0" fmla="*/ 0 w 5029530"/>
              <a:gd name="connsiteY0" fmla="*/ 0 h 1197511"/>
              <a:gd name="connsiteX1" fmla="*/ 5029530 w 5029530"/>
              <a:gd name="connsiteY1" fmla="*/ 0 h 1197511"/>
              <a:gd name="connsiteX2" fmla="*/ 5029530 w 5029530"/>
              <a:gd name="connsiteY2" fmla="*/ 1188719 h 1197511"/>
              <a:gd name="connsiteX3" fmla="*/ 131885 w 5029530"/>
              <a:gd name="connsiteY3" fmla="*/ 1197511 h 1197511"/>
              <a:gd name="connsiteX4" fmla="*/ 0 w 5029530"/>
              <a:gd name="connsiteY4" fmla="*/ 0 h 11975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1">
                <a:moveTo>
                  <a:pt x="0" y="0"/>
                </a:moveTo>
                <a:lnTo>
                  <a:pt x="5029530" y="0"/>
                </a:lnTo>
                <a:lnTo>
                  <a:pt x="5029530" y="1188719"/>
                </a:lnTo>
                <a:lnTo>
                  <a:pt x="131885" y="1197511"/>
                </a:lnTo>
                <a:lnTo>
                  <a:pt x="0" y="0"/>
                </a:lnTo>
                <a:close/>
              </a:path>
            </a:pathLst>
          </a:custGeom>
          <a:solidFill>
            <a:srgbClr val="64A32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Condensed" panose="020B0603050000020004" pitchFamily="34" charset="0"/>
            </a:endParaRPr>
          </a:p>
        </p:txBody>
      </p:sp>
      <p:sp>
        <p:nvSpPr>
          <p:cNvPr id="40" name="Rectangle 16">
            <a:extLst>
              <a:ext uri="{FF2B5EF4-FFF2-40B4-BE49-F238E27FC236}">
                <a16:creationId xmlns:a16="http://schemas.microsoft.com/office/drawing/2014/main" id="{E1754E41-60F3-9241-B785-90103C25754C}"/>
              </a:ext>
            </a:extLst>
          </p:cNvPr>
          <p:cNvSpPr/>
          <p:nvPr/>
        </p:nvSpPr>
        <p:spPr>
          <a:xfrm>
            <a:off x="7168663" y="4753566"/>
            <a:ext cx="5029530" cy="1197513"/>
          </a:xfrm>
          <a:custGeom>
            <a:avLst/>
            <a:gdLst>
              <a:gd name="connsiteX0" fmla="*/ 0 w 5029530"/>
              <a:gd name="connsiteY0" fmla="*/ 0 h 1188720"/>
              <a:gd name="connsiteX1" fmla="*/ 5029530 w 5029530"/>
              <a:gd name="connsiteY1" fmla="*/ 0 h 1188720"/>
              <a:gd name="connsiteX2" fmla="*/ 5029530 w 5029530"/>
              <a:gd name="connsiteY2" fmla="*/ 1188720 h 1188720"/>
              <a:gd name="connsiteX3" fmla="*/ 0 w 5029530"/>
              <a:gd name="connsiteY3" fmla="*/ 1188720 h 1188720"/>
              <a:gd name="connsiteX4" fmla="*/ 0 w 5029530"/>
              <a:gd name="connsiteY4" fmla="*/ 0 h 1188720"/>
              <a:gd name="connsiteX0" fmla="*/ 131884 w 5029530"/>
              <a:gd name="connsiteY0" fmla="*/ 0 h 1197513"/>
              <a:gd name="connsiteX1" fmla="*/ 5029530 w 5029530"/>
              <a:gd name="connsiteY1" fmla="*/ 8793 h 1197513"/>
              <a:gd name="connsiteX2" fmla="*/ 5029530 w 5029530"/>
              <a:gd name="connsiteY2" fmla="*/ 1197513 h 1197513"/>
              <a:gd name="connsiteX3" fmla="*/ 0 w 5029530"/>
              <a:gd name="connsiteY3" fmla="*/ 1197513 h 1197513"/>
              <a:gd name="connsiteX4" fmla="*/ 131884 w 5029530"/>
              <a:gd name="connsiteY4" fmla="*/ 0 h 119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3">
                <a:moveTo>
                  <a:pt x="131884" y="0"/>
                </a:moveTo>
                <a:lnTo>
                  <a:pt x="5029530" y="8793"/>
                </a:lnTo>
                <a:lnTo>
                  <a:pt x="5029530" y="1197513"/>
                </a:lnTo>
                <a:lnTo>
                  <a:pt x="0" y="1197513"/>
                </a:lnTo>
                <a:lnTo>
                  <a:pt x="131884" y="0"/>
                </a:lnTo>
                <a:close/>
              </a:path>
            </a:pathLst>
          </a:custGeom>
          <a:solidFill>
            <a:srgbClr val="64A32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Condensed" panose="020B0603050000020004" pitchFamily="34" charset="0"/>
            </a:endParaRPr>
          </a:p>
        </p:txBody>
      </p:sp>
      <p:grpSp>
        <p:nvGrpSpPr>
          <p:cNvPr id="41" name="Group 40">
            <a:extLst>
              <a:ext uri="{FF2B5EF4-FFF2-40B4-BE49-F238E27FC236}">
                <a16:creationId xmlns:a16="http://schemas.microsoft.com/office/drawing/2014/main" id="{8B119CBF-597D-5F4A-AE9D-E8F5BD79FF23}"/>
              </a:ext>
            </a:extLst>
          </p:cNvPr>
          <p:cNvGrpSpPr/>
          <p:nvPr/>
        </p:nvGrpSpPr>
        <p:grpSpPr>
          <a:xfrm>
            <a:off x="3367455" y="1494692"/>
            <a:ext cx="4859214" cy="4859216"/>
            <a:chOff x="7071794" y="2076295"/>
            <a:chExt cx="3953917" cy="3953917"/>
          </a:xfrm>
        </p:grpSpPr>
        <p:sp>
          <p:nvSpPr>
            <p:cNvPr id="42" name="Block Arc 41">
              <a:extLst>
                <a:ext uri="{FF2B5EF4-FFF2-40B4-BE49-F238E27FC236}">
                  <a16:creationId xmlns:a16="http://schemas.microsoft.com/office/drawing/2014/main" id="{C95F160D-AF79-9E42-A97E-A29375AD1318}"/>
                </a:ext>
              </a:extLst>
            </p:cNvPr>
            <p:cNvSpPr/>
            <p:nvPr/>
          </p:nvSpPr>
          <p:spPr>
            <a:xfrm>
              <a:off x="7071794" y="2076295"/>
              <a:ext cx="3953917" cy="3953917"/>
            </a:xfrm>
            <a:prstGeom prst="blockArc">
              <a:avLst>
                <a:gd name="adj1" fmla="val 18257751"/>
                <a:gd name="adj2" fmla="val 20385997"/>
                <a:gd name="adj3" fmla="val 1555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latin typeface="Fira Sans Condensed" panose="020B0603050000020004" pitchFamily="34" charset="0"/>
              </a:endParaRPr>
            </a:p>
          </p:txBody>
        </p:sp>
        <p:sp>
          <p:nvSpPr>
            <p:cNvPr id="44" name="Block Arc 43">
              <a:extLst>
                <a:ext uri="{FF2B5EF4-FFF2-40B4-BE49-F238E27FC236}">
                  <a16:creationId xmlns:a16="http://schemas.microsoft.com/office/drawing/2014/main" id="{832A0F13-EF52-B143-A4BF-CA2886F90A5B}"/>
                </a:ext>
              </a:extLst>
            </p:cNvPr>
            <p:cNvSpPr/>
            <p:nvPr/>
          </p:nvSpPr>
          <p:spPr>
            <a:xfrm>
              <a:off x="7071794" y="2076295"/>
              <a:ext cx="3953917" cy="3953917"/>
            </a:xfrm>
            <a:prstGeom prst="blockArc">
              <a:avLst>
                <a:gd name="adj1" fmla="val 1222556"/>
                <a:gd name="adj2" fmla="val 3386058"/>
                <a:gd name="adj3" fmla="val 1543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latin typeface="Fira Sans Condensed" panose="020B0603050000020004" pitchFamily="34" charset="0"/>
              </a:endParaRPr>
            </a:p>
          </p:txBody>
        </p:sp>
      </p:grpSp>
      <p:sp>
        <p:nvSpPr>
          <p:cNvPr id="46" name="Rectangle 45">
            <a:extLst>
              <a:ext uri="{FF2B5EF4-FFF2-40B4-BE49-F238E27FC236}">
                <a16:creationId xmlns:a16="http://schemas.microsoft.com/office/drawing/2014/main" id="{56CF852A-FCF8-A342-8D9D-7767DACE27E1}"/>
              </a:ext>
            </a:extLst>
          </p:cNvPr>
          <p:cNvSpPr/>
          <p:nvPr/>
        </p:nvSpPr>
        <p:spPr>
          <a:xfrm>
            <a:off x="8126233" y="3196094"/>
            <a:ext cx="4071960" cy="1463040"/>
          </a:xfrm>
          <a:prstGeom prst="rect">
            <a:avLst/>
          </a:prstGeom>
          <a:solidFill>
            <a:srgbClr val="64A32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Condensed" panose="020B0603050000020004" pitchFamily="34" charset="0"/>
            </a:endParaRPr>
          </a:p>
        </p:txBody>
      </p:sp>
      <p:grpSp>
        <p:nvGrpSpPr>
          <p:cNvPr id="49" name="Group 48">
            <a:extLst>
              <a:ext uri="{FF2B5EF4-FFF2-40B4-BE49-F238E27FC236}">
                <a16:creationId xmlns:a16="http://schemas.microsoft.com/office/drawing/2014/main" id="{69808366-E059-AA44-ADF2-29A0CABEF296}"/>
              </a:ext>
            </a:extLst>
          </p:cNvPr>
          <p:cNvGrpSpPr/>
          <p:nvPr/>
        </p:nvGrpSpPr>
        <p:grpSpPr>
          <a:xfrm>
            <a:off x="4813331" y="3191972"/>
            <a:ext cx="1440000" cy="1454400"/>
            <a:chOff x="3860031" y="4628834"/>
            <a:chExt cx="1440000" cy="1454400"/>
          </a:xfrm>
        </p:grpSpPr>
        <p:sp>
          <p:nvSpPr>
            <p:cNvPr id="51" name="Oval 50">
              <a:extLst>
                <a:ext uri="{FF2B5EF4-FFF2-40B4-BE49-F238E27FC236}">
                  <a16:creationId xmlns:a16="http://schemas.microsoft.com/office/drawing/2014/main" id="{8BA10704-5FF9-9949-8F4D-0815E301B1F1}"/>
                </a:ext>
              </a:extLst>
            </p:cNvPr>
            <p:cNvSpPr/>
            <p:nvPr/>
          </p:nvSpPr>
          <p:spPr>
            <a:xfrm>
              <a:off x="3860031" y="4628834"/>
              <a:ext cx="1440000" cy="1454400"/>
            </a:xfrm>
            <a:prstGeom prst="ellipse">
              <a:avLst/>
            </a:prstGeom>
            <a:solidFill>
              <a:srgbClr val="64A32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Fira Sans Condensed" panose="020B0603050000020004" pitchFamily="34" charset="0"/>
              </a:endParaRPr>
            </a:p>
          </p:txBody>
        </p:sp>
        <p:sp>
          <p:nvSpPr>
            <p:cNvPr id="52" name="Oval 51">
              <a:extLst>
                <a:ext uri="{FF2B5EF4-FFF2-40B4-BE49-F238E27FC236}">
                  <a16:creationId xmlns:a16="http://schemas.microsoft.com/office/drawing/2014/main" id="{DA1BBE8A-40FC-E441-B8E1-B7E15D3899B6}"/>
                </a:ext>
              </a:extLst>
            </p:cNvPr>
            <p:cNvSpPr/>
            <p:nvPr/>
          </p:nvSpPr>
          <p:spPr>
            <a:xfrm>
              <a:off x="3932031" y="4700834"/>
              <a:ext cx="1296000" cy="1296000"/>
            </a:xfrm>
            <a:prstGeom prst="ellipse">
              <a:avLst/>
            </a:prstGeom>
            <a:solidFill>
              <a:srgbClr val="64A32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latin typeface="Fira Sans Condensed" panose="020B0603050000020004" pitchFamily="34" charset="0"/>
              </a:endParaRPr>
            </a:p>
          </p:txBody>
        </p:sp>
      </p:grpSp>
      <p:sp>
        <p:nvSpPr>
          <p:cNvPr id="53" name="TextBox 52">
            <a:extLst>
              <a:ext uri="{FF2B5EF4-FFF2-40B4-BE49-F238E27FC236}">
                <a16:creationId xmlns:a16="http://schemas.microsoft.com/office/drawing/2014/main" id="{B76CBE05-59E9-AB44-A359-C4E1E129DFD8}"/>
              </a:ext>
            </a:extLst>
          </p:cNvPr>
          <p:cNvSpPr txBox="1"/>
          <p:nvPr/>
        </p:nvSpPr>
        <p:spPr>
          <a:xfrm>
            <a:off x="4885167" y="3688339"/>
            <a:ext cx="1256061" cy="461665"/>
          </a:xfrm>
          <a:prstGeom prst="rect">
            <a:avLst/>
          </a:prstGeom>
          <a:noFill/>
        </p:spPr>
        <p:txBody>
          <a:bodyPr wrap="square" rtlCol="0">
            <a:spAutoFit/>
          </a:bodyPr>
          <a:lstStyle/>
          <a:p>
            <a:pPr algn="ctr"/>
            <a:r>
              <a:rPr lang="el-GR" altLang="ko-KR" sz="2400" dirty="0">
                <a:solidFill>
                  <a:schemeClr val="bg1"/>
                </a:solidFill>
                <a:latin typeface="Fira Sans Condensed Medium" panose="020B0603050000020004" pitchFamily="34" charset="0"/>
              </a:rPr>
              <a:t>ΑΙΤΙΕΣ</a:t>
            </a:r>
            <a:endParaRPr lang="ko-KR" altLang="en-US" sz="2400" dirty="0">
              <a:solidFill>
                <a:schemeClr val="bg1"/>
              </a:solidFill>
              <a:latin typeface="Fira Sans Condensed Medium" panose="020B0603050000020004" pitchFamily="34" charset="0"/>
            </a:endParaRPr>
          </a:p>
        </p:txBody>
      </p:sp>
      <p:sp>
        <p:nvSpPr>
          <p:cNvPr id="54" name="TextBox 53">
            <a:extLst>
              <a:ext uri="{FF2B5EF4-FFF2-40B4-BE49-F238E27FC236}">
                <a16:creationId xmlns:a16="http://schemas.microsoft.com/office/drawing/2014/main" id="{6299AFC3-734E-424D-8540-AE312669F523}"/>
              </a:ext>
            </a:extLst>
          </p:cNvPr>
          <p:cNvSpPr txBox="1"/>
          <p:nvPr/>
        </p:nvSpPr>
        <p:spPr>
          <a:xfrm>
            <a:off x="8020983" y="2104969"/>
            <a:ext cx="3939231" cy="1107996"/>
          </a:xfrm>
          <a:prstGeom prst="rect">
            <a:avLst/>
          </a:prstGeom>
          <a:noFill/>
        </p:spPr>
        <p:txBody>
          <a:bodyPr wrap="square" rtlCol="0">
            <a:spAutoFit/>
          </a:bodyPr>
          <a:lstStyle/>
          <a:p>
            <a:pPr algn="ctr"/>
            <a:r>
              <a:rPr lang="el-GR" sz="2200" dirty="0">
                <a:solidFill>
                  <a:schemeClr val="bg1"/>
                </a:solidFill>
                <a:latin typeface="Fira Sans Condensed" panose="020B0603050000020004" pitchFamily="34" charset="0"/>
              </a:rPr>
              <a:t>Οικονομική κατάσταση </a:t>
            </a:r>
            <a:br>
              <a:rPr lang="el-GR" sz="2200" dirty="0">
                <a:solidFill>
                  <a:schemeClr val="bg1"/>
                </a:solidFill>
                <a:latin typeface="Fira Sans Condensed" panose="020B0603050000020004" pitchFamily="34" charset="0"/>
              </a:rPr>
            </a:br>
            <a:r>
              <a:rPr lang="el-GR" sz="2200" dirty="0">
                <a:solidFill>
                  <a:schemeClr val="bg1"/>
                </a:solidFill>
                <a:latin typeface="Fira Sans Condensed" panose="020B0603050000020004" pitchFamily="34" charset="0"/>
              </a:rPr>
              <a:t>κάθε χώρας</a:t>
            </a:r>
          </a:p>
          <a:p>
            <a:pPr algn="ctr"/>
            <a:endParaRPr lang="en-US" sz="2200" dirty="0">
              <a:solidFill>
                <a:schemeClr val="bg1"/>
              </a:solidFill>
              <a:latin typeface="Fira Sans Condensed" panose="020B0603050000020004" pitchFamily="34" charset="0"/>
            </a:endParaRPr>
          </a:p>
        </p:txBody>
      </p:sp>
      <p:sp>
        <p:nvSpPr>
          <p:cNvPr id="55" name="TextBox 54">
            <a:extLst>
              <a:ext uri="{FF2B5EF4-FFF2-40B4-BE49-F238E27FC236}">
                <a16:creationId xmlns:a16="http://schemas.microsoft.com/office/drawing/2014/main" id="{B318495E-F81C-454D-A8E5-03C8E8A09A47}"/>
              </a:ext>
            </a:extLst>
          </p:cNvPr>
          <p:cNvSpPr txBox="1"/>
          <p:nvPr/>
        </p:nvSpPr>
        <p:spPr>
          <a:xfrm>
            <a:off x="8474531" y="3519065"/>
            <a:ext cx="3939231" cy="769441"/>
          </a:xfrm>
          <a:prstGeom prst="rect">
            <a:avLst/>
          </a:prstGeom>
          <a:noFill/>
        </p:spPr>
        <p:txBody>
          <a:bodyPr wrap="square" rtlCol="0">
            <a:spAutoFit/>
          </a:bodyPr>
          <a:lstStyle/>
          <a:p>
            <a:pPr marL="56"/>
            <a:r>
              <a:rPr lang="el-GR" sz="2200" dirty="0">
                <a:solidFill>
                  <a:schemeClr val="bg1"/>
                </a:solidFill>
                <a:latin typeface="Fira Sans Condensed" panose="020B0603050000020004" pitchFamily="34" charset="0"/>
              </a:rPr>
              <a:t>Ενεργειακή αποδοτικότητα και μέγεθος κατοικίας</a:t>
            </a:r>
          </a:p>
        </p:txBody>
      </p:sp>
      <p:sp>
        <p:nvSpPr>
          <p:cNvPr id="56" name="TextBox 55">
            <a:extLst>
              <a:ext uri="{FF2B5EF4-FFF2-40B4-BE49-F238E27FC236}">
                <a16:creationId xmlns:a16="http://schemas.microsoft.com/office/drawing/2014/main" id="{CCE65A9B-F69E-9C47-B726-120F7B4FAFE7}"/>
              </a:ext>
            </a:extLst>
          </p:cNvPr>
          <p:cNvSpPr txBox="1"/>
          <p:nvPr/>
        </p:nvSpPr>
        <p:spPr>
          <a:xfrm>
            <a:off x="8221823" y="5124194"/>
            <a:ext cx="3955268" cy="430887"/>
          </a:xfrm>
          <a:prstGeom prst="rect">
            <a:avLst/>
          </a:prstGeom>
          <a:noFill/>
        </p:spPr>
        <p:txBody>
          <a:bodyPr wrap="square" rtlCol="0">
            <a:spAutoFit/>
          </a:bodyPr>
          <a:lstStyle/>
          <a:p>
            <a:pPr marL="56"/>
            <a:r>
              <a:rPr lang="el-GR" sz="2200" dirty="0">
                <a:solidFill>
                  <a:schemeClr val="bg1"/>
                </a:solidFill>
                <a:latin typeface="Fira Sans Condensed" panose="020B0603050000020004" pitchFamily="34" charset="0"/>
              </a:rPr>
              <a:t>Καθεστώς ενεργειακής αγοράς</a:t>
            </a:r>
          </a:p>
        </p:txBody>
      </p:sp>
      <p:sp>
        <p:nvSpPr>
          <p:cNvPr id="57" name="Rectangle 16">
            <a:extLst>
              <a:ext uri="{FF2B5EF4-FFF2-40B4-BE49-F238E27FC236}">
                <a16:creationId xmlns:a16="http://schemas.microsoft.com/office/drawing/2014/main" id="{2F05BA26-B245-F64C-A505-E5B31CE800D7}"/>
              </a:ext>
            </a:extLst>
          </p:cNvPr>
          <p:cNvSpPr/>
          <p:nvPr/>
        </p:nvSpPr>
        <p:spPr>
          <a:xfrm rot="10800000">
            <a:off x="-30819" y="1921022"/>
            <a:ext cx="3704441" cy="1285372"/>
          </a:xfrm>
          <a:custGeom>
            <a:avLst/>
            <a:gdLst>
              <a:gd name="connsiteX0" fmla="*/ 0 w 5029530"/>
              <a:gd name="connsiteY0" fmla="*/ 0 h 1188720"/>
              <a:gd name="connsiteX1" fmla="*/ 5029530 w 5029530"/>
              <a:gd name="connsiteY1" fmla="*/ 0 h 1188720"/>
              <a:gd name="connsiteX2" fmla="*/ 5029530 w 5029530"/>
              <a:gd name="connsiteY2" fmla="*/ 1188720 h 1188720"/>
              <a:gd name="connsiteX3" fmla="*/ 0 w 5029530"/>
              <a:gd name="connsiteY3" fmla="*/ 1188720 h 1188720"/>
              <a:gd name="connsiteX4" fmla="*/ 0 w 5029530"/>
              <a:gd name="connsiteY4" fmla="*/ 0 h 1188720"/>
              <a:gd name="connsiteX0" fmla="*/ 131884 w 5029530"/>
              <a:gd name="connsiteY0" fmla="*/ 0 h 1197513"/>
              <a:gd name="connsiteX1" fmla="*/ 5029530 w 5029530"/>
              <a:gd name="connsiteY1" fmla="*/ 8793 h 1197513"/>
              <a:gd name="connsiteX2" fmla="*/ 5029530 w 5029530"/>
              <a:gd name="connsiteY2" fmla="*/ 1197513 h 1197513"/>
              <a:gd name="connsiteX3" fmla="*/ 0 w 5029530"/>
              <a:gd name="connsiteY3" fmla="*/ 1197513 h 1197513"/>
              <a:gd name="connsiteX4" fmla="*/ 131884 w 5029530"/>
              <a:gd name="connsiteY4" fmla="*/ 0 h 11975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530" h="1197513">
                <a:moveTo>
                  <a:pt x="131884" y="0"/>
                </a:moveTo>
                <a:lnTo>
                  <a:pt x="5029530" y="8793"/>
                </a:lnTo>
                <a:lnTo>
                  <a:pt x="5029530" y="1197513"/>
                </a:lnTo>
                <a:lnTo>
                  <a:pt x="0" y="1197513"/>
                </a:lnTo>
                <a:lnTo>
                  <a:pt x="131884" y="0"/>
                </a:lnTo>
                <a:close/>
              </a:path>
            </a:pathLst>
          </a:custGeom>
          <a:solidFill>
            <a:srgbClr val="64A32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Condensed" panose="020B0603050000020004" pitchFamily="34" charset="0"/>
            </a:endParaRPr>
          </a:p>
        </p:txBody>
      </p:sp>
      <p:sp>
        <p:nvSpPr>
          <p:cNvPr id="58" name="Rectangle 57">
            <a:extLst>
              <a:ext uri="{FF2B5EF4-FFF2-40B4-BE49-F238E27FC236}">
                <a16:creationId xmlns:a16="http://schemas.microsoft.com/office/drawing/2014/main" id="{899EF734-0844-B944-9514-FF9478F127D3}"/>
              </a:ext>
            </a:extLst>
          </p:cNvPr>
          <p:cNvSpPr/>
          <p:nvPr/>
        </p:nvSpPr>
        <p:spPr>
          <a:xfrm>
            <a:off x="-29901" y="4287975"/>
            <a:ext cx="3607443" cy="1431942"/>
          </a:xfrm>
          <a:prstGeom prst="rect">
            <a:avLst/>
          </a:prstGeom>
          <a:solidFill>
            <a:srgbClr val="64A32F">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Fira Sans Condensed" panose="020B0603050000020004" pitchFamily="34" charset="0"/>
            </a:endParaRPr>
          </a:p>
        </p:txBody>
      </p:sp>
      <p:sp>
        <p:nvSpPr>
          <p:cNvPr id="59" name="TextBox 58">
            <a:extLst>
              <a:ext uri="{FF2B5EF4-FFF2-40B4-BE49-F238E27FC236}">
                <a16:creationId xmlns:a16="http://schemas.microsoft.com/office/drawing/2014/main" id="{5E45F750-F88C-0442-85B1-C9C983CDA33A}"/>
              </a:ext>
            </a:extLst>
          </p:cNvPr>
          <p:cNvSpPr txBox="1"/>
          <p:nvPr/>
        </p:nvSpPr>
        <p:spPr>
          <a:xfrm>
            <a:off x="606788" y="2288944"/>
            <a:ext cx="2361691" cy="461665"/>
          </a:xfrm>
          <a:prstGeom prst="rect">
            <a:avLst/>
          </a:prstGeom>
          <a:noFill/>
        </p:spPr>
        <p:txBody>
          <a:bodyPr wrap="square" rtlCol="0">
            <a:spAutoFit/>
          </a:bodyPr>
          <a:lstStyle/>
          <a:p>
            <a:pPr algn="ctr"/>
            <a:r>
              <a:rPr lang="el-GR" sz="2400" dirty="0">
                <a:solidFill>
                  <a:schemeClr val="bg1"/>
                </a:solidFill>
                <a:latin typeface="Fira Sans Condensed" panose="020B0603050000020004" pitchFamily="34" charset="0"/>
              </a:rPr>
              <a:t>Εισόδημα</a:t>
            </a:r>
            <a:endParaRPr lang="en-US" sz="2400" dirty="0">
              <a:solidFill>
                <a:schemeClr val="bg1"/>
              </a:solidFill>
              <a:latin typeface="Fira Sans Condensed" panose="020B0603050000020004" pitchFamily="34" charset="0"/>
            </a:endParaRPr>
          </a:p>
        </p:txBody>
      </p:sp>
      <p:sp>
        <p:nvSpPr>
          <p:cNvPr id="61" name="TextBox 60">
            <a:extLst>
              <a:ext uri="{FF2B5EF4-FFF2-40B4-BE49-F238E27FC236}">
                <a16:creationId xmlns:a16="http://schemas.microsoft.com/office/drawing/2014/main" id="{5E592F3D-E4AC-E043-A713-04649598A92B}"/>
              </a:ext>
            </a:extLst>
          </p:cNvPr>
          <p:cNvSpPr txBox="1"/>
          <p:nvPr/>
        </p:nvSpPr>
        <p:spPr>
          <a:xfrm>
            <a:off x="0" y="4773113"/>
            <a:ext cx="3161544" cy="461665"/>
          </a:xfrm>
          <a:prstGeom prst="rect">
            <a:avLst/>
          </a:prstGeom>
          <a:noFill/>
        </p:spPr>
        <p:txBody>
          <a:bodyPr wrap="square" rtlCol="0">
            <a:spAutoFit/>
          </a:bodyPr>
          <a:lstStyle/>
          <a:p>
            <a:pPr marL="56" algn="ctr"/>
            <a:r>
              <a:rPr lang="el-GR" sz="2400" dirty="0">
                <a:solidFill>
                  <a:schemeClr val="bg1"/>
                </a:solidFill>
                <a:latin typeface="Fira Sans Condensed" panose="020B0603050000020004" pitchFamily="34" charset="0"/>
              </a:rPr>
              <a:t>Κλίμα</a:t>
            </a:r>
          </a:p>
        </p:txBody>
      </p:sp>
      <p:sp>
        <p:nvSpPr>
          <p:cNvPr id="64" name="Block Arc 63">
            <a:extLst>
              <a:ext uri="{FF2B5EF4-FFF2-40B4-BE49-F238E27FC236}">
                <a16:creationId xmlns:a16="http://schemas.microsoft.com/office/drawing/2014/main" id="{07E498BD-650D-0647-B607-243528699880}"/>
              </a:ext>
            </a:extLst>
          </p:cNvPr>
          <p:cNvSpPr/>
          <p:nvPr/>
        </p:nvSpPr>
        <p:spPr>
          <a:xfrm rot="14482900">
            <a:off x="3122588" y="1024239"/>
            <a:ext cx="4859214" cy="4859216"/>
          </a:xfrm>
          <a:prstGeom prst="blockArc">
            <a:avLst>
              <a:gd name="adj1" fmla="val 18286702"/>
              <a:gd name="adj2" fmla="val 20268320"/>
              <a:gd name="adj3" fmla="val 1111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latin typeface="Fira Sans Condensed" panose="020B0603050000020004" pitchFamily="34" charset="0"/>
            </a:endParaRPr>
          </a:p>
        </p:txBody>
      </p:sp>
      <p:sp>
        <p:nvSpPr>
          <p:cNvPr id="65" name="Block Arc 64">
            <a:extLst>
              <a:ext uri="{FF2B5EF4-FFF2-40B4-BE49-F238E27FC236}">
                <a16:creationId xmlns:a16="http://schemas.microsoft.com/office/drawing/2014/main" id="{C0B7B724-D89C-0E4A-A4F0-036320D31950}"/>
              </a:ext>
            </a:extLst>
          </p:cNvPr>
          <p:cNvSpPr/>
          <p:nvPr/>
        </p:nvSpPr>
        <p:spPr>
          <a:xfrm rot="9750359">
            <a:off x="3122588" y="1855236"/>
            <a:ext cx="4859214" cy="4859216"/>
          </a:xfrm>
          <a:prstGeom prst="blockArc">
            <a:avLst>
              <a:gd name="adj1" fmla="val 20470648"/>
              <a:gd name="adj2" fmla="val 1052954"/>
              <a:gd name="adj3" fmla="val 1098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latin typeface="Fira Sans Condensed" panose="020B0603050000020004" pitchFamily="34" charset="0"/>
            </a:endParaRPr>
          </a:p>
        </p:txBody>
      </p:sp>
      <p:sp>
        <p:nvSpPr>
          <p:cNvPr id="66" name="Isosceles Triangle 9">
            <a:extLst>
              <a:ext uri="{FF2B5EF4-FFF2-40B4-BE49-F238E27FC236}">
                <a16:creationId xmlns:a16="http://schemas.microsoft.com/office/drawing/2014/main" id="{BD12BB12-DA18-524C-8A7B-C03069BA435C}"/>
              </a:ext>
            </a:extLst>
          </p:cNvPr>
          <p:cNvSpPr/>
          <p:nvPr/>
        </p:nvSpPr>
        <p:spPr>
          <a:xfrm rot="7110874">
            <a:off x="4396843" y="2511338"/>
            <a:ext cx="124994" cy="112582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latin typeface="Fira Sans Condensed" panose="020B0603050000020004" pitchFamily="34" charset="0"/>
            </a:endParaRPr>
          </a:p>
        </p:txBody>
      </p:sp>
      <p:sp>
        <p:nvSpPr>
          <p:cNvPr id="67" name="Isosceles Triangle 9">
            <a:extLst>
              <a:ext uri="{FF2B5EF4-FFF2-40B4-BE49-F238E27FC236}">
                <a16:creationId xmlns:a16="http://schemas.microsoft.com/office/drawing/2014/main" id="{B8FFB487-9D45-124F-9FAD-FECA83187469}"/>
              </a:ext>
            </a:extLst>
          </p:cNvPr>
          <p:cNvSpPr/>
          <p:nvPr/>
        </p:nvSpPr>
        <p:spPr>
          <a:xfrm rot="18234170" flipH="1">
            <a:off x="6599236" y="4018029"/>
            <a:ext cx="117640" cy="1010930"/>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latin typeface="Fira Sans Condensed" panose="020B0603050000020004" pitchFamily="34" charset="0"/>
            </a:endParaRPr>
          </a:p>
        </p:txBody>
      </p:sp>
      <p:sp>
        <p:nvSpPr>
          <p:cNvPr id="68" name="Isosceles Triangle 9">
            <a:extLst>
              <a:ext uri="{FF2B5EF4-FFF2-40B4-BE49-F238E27FC236}">
                <a16:creationId xmlns:a16="http://schemas.microsoft.com/office/drawing/2014/main" id="{8038EB0B-3186-4D49-928A-665AE11ED9D2}"/>
              </a:ext>
            </a:extLst>
          </p:cNvPr>
          <p:cNvSpPr/>
          <p:nvPr/>
        </p:nvSpPr>
        <p:spPr>
          <a:xfrm rot="16200000">
            <a:off x="6803378" y="3365878"/>
            <a:ext cx="102117" cy="10773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latin typeface="Fira Sans Condensed" panose="020B0603050000020004" pitchFamily="34" charset="0"/>
            </a:endParaRPr>
          </a:p>
        </p:txBody>
      </p:sp>
      <p:sp>
        <p:nvSpPr>
          <p:cNvPr id="69" name="Isosceles Triangle 9">
            <a:extLst>
              <a:ext uri="{FF2B5EF4-FFF2-40B4-BE49-F238E27FC236}">
                <a16:creationId xmlns:a16="http://schemas.microsoft.com/office/drawing/2014/main" id="{CA6949C1-7D1A-5A47-8AFF-C22E2D628C5F}"/>
              </a:ext>
            </a:extLst>
          </p:cNvPr>
          <p:cNvSpPr/>
          <p:nvPr/>
        </p:nvSpPr>
        <p:spPr>
          <a:xfrm rot="13947018">
            <a:off x="6616688" y="2771710"/>
            <a:ext cx="141122" cy="905562"/>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latin typeface="Fira Sans Condensed" panose="020B0603050000020004" pitchFamily="34" charset="0"/>
            </a:endParaRPr>
          </a:p>
        </p:txBody>
      </p:sp>
      <p:sp>
        <p:nvSpPr>
          <p:cNvPr id="70" name="Isosceles Triangle 9">
            <a:extLst>
              <a:ext uri="{FF2B5EF4-FFF2-40B4-BE49-F238E27FC236}">
                <a16:creationId xmlns:a16="http://schemas.microsoft.com/office/drawing/2014/main" id="{5EA4DAE4-3EA9-324F-8734-4C92A847542A}"/>
              </a:ext>
            </a:extLst>
          </p:cNvPr>
          <p:cNvSpPr/>
          <p:nvPr/>
        </p:nvSpPr>
        <p:spPr>
          <a:xfrm rot="3742039">
            <a:off x="4333177" y="4109832"/>
            <a:ext cx="102117" cy="1077388"/>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lumMod val="75000"/>
                  <a:lumOff val="25000"/>
                </a:schemeClr>
              </a:solidFill>
              <a:latin typeface="Fira Sans Condensed" panose="020B0603050000020004" pitchFamily="34" charset="0"/>
            </a:endParaRPr>
          </a:p>
        </p:txBody>
      </p:sp>
      <p:sp>
        <p:nvSpPr>
          <p:cNvPr id="71" name="Block Arc 70">
            <a:extLst>
              <a:ext uri="{FF2B5EF4-FFF2-40B4-BE49-F238E27FC236}">
                <a16:creationId xmlns:a16="http://schemas.microsoft.com/office/drawing/2014/main" id="{20425AC2-79B9-AF4F-AF3B-2E434B02618F}"/>
              </a:ext>
            </a:extLst>
          </p:cNvPr>
          <p:cNvSpPr/>
          <p:nvPr/>
        </p:nvSpPr>
        <p:spPr>
          <a:xfrm>
            <a:off x="3378006" y="1526023"/>
            <a:ext cx="4859214" cy="4859216"/>
          </a:xfrm>
          <a:prstGeom prst="blockArc">
            <a:avLst>
              <a:gd name="adj1" fmla="val 20496943"/>
              <a:gd name="adj2" fmla="val 1019360"/>
              <a:gd name="adj3" fmla="val 15517"/>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dirty="0">
              <a:solidFill>
                <a:schemeClr val="tx1">
                  <a:lumMod val="75000"/>
                  <a:lumOff val="25000"/>
                </a:schemeClr>
              </a:solidFill>
              <a:latin typeface="Fira Sans Condensed" panose="020B0603050000020004" pitchFamily="34" charset="0"/>
            </a:endParaRPr>
          </a:p>
        </p:txBody>
      </p:sp>
    </p:spTree>
    <p:extLst>
      <p:ext uri="{BB962C8B-B14F-4D97-AF65-F5344CB8AC3E}">
        <p14:creationId xmlns:p14="http://schemas.microsoft.com/office/powerpoint/2010/main" val="40983687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7"/>
                                        </p:tgtEl>
                                        <p:attrNameLst>
                                          <p:attrName>style.visibility</p:attrName>
                                        </p:attrNameLst>
                                      </p:cBhvr>
                                      <p:to>
                                        <p:strVal val="visible"/>
                                      </p:to>
                                    </p:set>
                                    <p:anim calcmode="lin" valueType="num">
                                      <p:cBhvr additive="base">
                                        <p:cTn id="7" dur="250" fill="hold"/>
                                        <p:tgtEl>
                                          <p:spTgt spid="57"/>
                                        </p:tgtEl>
                                        <p:attrNameLst>
                                          <p:attrName>ppt_x</p:attrName>
                                        </p:attrNameLst>
                                      </p:cBhvr>
                                      <p:tavLst>
                                        <p:tav tm="0">
                                          <p:val>
                                            <p:strVal val="0-#ppt_w/2"/>
                                          </p:val>
                                        </p:tav>
                                        <p:tav tm="100000">
                                          <p:val>
                                            <p:strVal val="#ppt_x"/>
                                          </p:val>
                                        </p:tav>
                                      </p:tavLst>
                                    </p:anim>
                                    <p:anim calcmode="lin" valueType="num">
                                      <p:cBhvr additive="base">
                                        <p:cTn id="8" dur="250" fill="hold"/>
                                        <p:tgtEl>
                                          <p:spTgt spid="57"/>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64"/>
                                        </p:tgtEl>
                                        <p:attrNameLst>
                                          <p:attrName>style.visibility</p:attrName>
                                        </p:attrNameLst>
                                      </p:cBhvr>
                                      <p:to>
                                        <p:strVal val="visible"/>
                                      </p:to>
                                    </p:set>
                                    <p:anim calcmode="lin" valueType="num">
                                      <p:cBhvr additive="base">
                                        <p:cTn id="11" dur="250" fill="hold"/>
                                        <p:tgtEl>
                                          <p:spTgt spid="64"/>
                                        </p:tgtEl>
                                        <p:attrNameLst>
                                          <p:attrName>ppt_x</p:attrName>
                                        </p:attrNameLst>
                                      </p:cBhvr>
                                      <p:tavLst>
                                        <p:tav tm="0">
                                          <p:val>
                                            <p:strVal val="0-#ppt_w/2"/>
                                          </p:val>
                                        </p:tav>
                                        <p:tav tm="100000">
                                          <p:val>
                                            <p:strVal val="#ppt_x"/>
                                          </p:val>
                                        </p:tav>
                                      </p:tavLst>
                                    </p:anim>
                                    <p:anim calcmode="lin" valueType="num">
                                      <p:cBhvr additive="base">
                                        <p:cTn id="12" dur="250" fill="hold"/>
                                        <p:tgtEl>
                                          <p:spTgt spid="64"/>
                                        </p:tgtEl>
                                        <p:attrNameLst>
                                          <p:attrName>ppt_y</p:attrName>
                                        </p:attrNameLst>
                                      </p:cBhvr>
                                      <p:tavLst>
                                        <p:tav tm="0">
                                          <p:val>
                                            <p:strVal val="#ppt_y"/>
                                          </p:val>
                                        </p:tav>
                                        <p:tav tm="100000">
                                          <p:val>
                                            <p:strVal val="#ppt_y"/>
                                          </p:val>
                                        </p:tav>
                                      </p:tavLst>
                                    </p:anim>
                                  </p:childTnLst>
                                </p:cTn>
                              </p:par>
                            </p:childTnLst>
                          </p:cTn>
                        </p:par>
                        <p:par>
                          <p:cTn id="13" fill="hold">
                            <p:stCondLst>
                              <p:cond delay="250"/>
                            </p:stCondLst>
                            <p:childTnLst>
                              <p:par>
                                <p:cTn id="14" presetID="18" presetClass="entr" presetSubtype="12" fill="hold" grpId="1"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strips(downLeft)">
                                      <p:cBhvr>
                                        <p:cTn id="16" dur="250"/>
                                        <p:tgtEl>
                                          <p:spTgt spid="59"/>
                                        </p:tgtEl>
                                      </p:cBhvr>
                                    </p:animEffect>
                                  </p:childTnLst>
                                </p:cTn>
                              </p:par>
                            </p:childTnLst>
                          </p:cTn>
                        </p:par>
                        <p:par>
                          <p:cTn id="17" fill="hold">
                            <p:stCondLst>
                              <p:cond delay="500"/>
                            </p:stCondLst>
                            <p:childTnLst>
                              <p:par>
                                <p:cTn id="18" presetID="2" presetClass="entr" presetSubtype="4" fill="hold" grpId="0" nodeType="afterEffect">
                                  <p:stCondLst>
                                    <p:cond delay="0"/>
                                  </p:stCondLst>
                                  <p:childTnLst>
                                    <p:set>
                                      <p:cBhvr>
                                        <p:cTn id="19" dur="1" fill="hold">
                                          <p:stCondLst>
                                            <p:cond delay="0"/>
                                          </p:stCondLst>
                                        </p:cTn>
                                        <p:tgtEl>
                                          <p:spTgt spid="58"/>
                                        </p:tgtEl>
                                        <p:attrNameLst>
                                          <p:attrName>style.visibility</p:attrName>
                                        </p:attrNameLst>
                                      </p:cBhvr>
                                      <p:to>
                                        <p:strVal val="visible"/>
                                      </p:to>
                                    </p:set>
                                    <p:anim calcmode="lin" valueType="num">
                                      <p:cBhvr additive="base">
                                        <p:cTn id="20" dur="250" fill="hold"/>
                                        <p:tgtEl>
                                          <p:spTgt spid="58"/>
                                        </p:tgtEl>
                                        <p:attrNameLst>
                                          <p:attrName>ppt_x</p:attrName>
                                        </p:attrNameLst>
                                      </p:cBhvr>
                                      <p:tavLst>
                                        <p:tav tm="0">
                                          <p:val>
                                            <p:strVal val="#ppt_x"/>
                                          </p:val>
                                        </p:tav>
                                        <p:tav tm="100000">
                                          <p:val>
                                            <p:strVal val="#ppt_x"/>
                                          </p:val>
                                        </p:tav>
                                      </p:tavLst>
                                    </p:anim>
                                    <p:anim calcmode="lin" valueType="num">
                                      <p:cBhvr additive="base">
                                        <p:cTn id="21" dur="250" fill="hold"/>
                                        <p:tgtEl>
                                          <p:spTgt spid="58"/>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5"/>
                                        </p:tgtEl>
                                        <p:attrNameLst>
                                          <p:attrName>style.visibility</p:attrName>
                                        </p:attrNameLst>
                                      </p:cBhvr>
                                      <p:to>
                                        <p:strVal val="visible"/>
                                      </p:to>
                                    </p:set>
                                    <p:anim calcmode="lin" valueType="num">
                                      <p:cBhvr additive="base">
                                        <p:cTn id="24" dur="250" fill="hold"/>
                                        <p:tgtEl>
                                          <p:spTgt spid="65"/>
                                        </p:tgtEl>
                                        <p:attrNameLst>
                                          <p:attrName>ppt_x</p:attrName>
                                        </p:attrNameLst>
                                      </p:cBhvr>
                                      <p:tavLst>
                                        <p:tav tm="0">
                                          <p:val>
                                            <p:strVal val="#ppt_x"/>
                                          </p:val>
                                        </p:tav>
                                        <p:tav tm="100000">
                                          <p:val>
                                            <p:strVal val="#ppt_x"/>
                                          </p:val>
                                        </p:tav>
                                      </p:tavLst>
                                    </p:anim>
                                    <p:anim calcmode="lin" valueType="num">
                                      <p:cBhvr additive="base">
                                        <p:cTn id="25" dur="250" fill="hold"/>
                                        <p:tgtEl>
                                          <p:spTgt spid="65"/>
                                        </p:tgtEl>
                                        <p:attrNameLst>
                                          <p:attrName>ppt_y</p:attrName>
                                        </p:attrNameLst>
                                      </p:cBhvr>
                                      <p:tavLst>
                                        <p:tav tm="0">
                                          <p:val>
                                            <p:strVal val="1+#ppt_h/2"/>
                                          </p:val>
                                        </p:tav>
                                        <p:tav tm="100000">
                                          <p:val>
                                            <p:strVal val="#ppt_y"/>
                                          </p:val>
                                        </p:tav>
                                      </p:tavLst>
                                    </p:anim>
                                  </p:childTnLst>
                                </p:cTn>
                              </p:par>
                            </p:childTnLst>
                          </p:cTn>
                        </p:par>
                        <p:par>
                          <p:cTn id="26" fill="hold">
                            <p:stCondLst>
                              <p:cond delay="750"/>
                            </p:stCondLst>
                            <p:childTnLst>
                              <p:par>
                                <p:cTn id="27" presetID="18" presetClass="entr" presetSubtype="12" fill="hold" grpId="0"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strips(downLeft)">
                                      <p:cBhvr>
                                        <p:cTn id="29" dur="250"/>
                                        <p:tgtEl>
                                          <p:spTgt spid="61"/>
                                        </p:tgtEl>
                                      </p:cBhvr>
                                    </p:animEffect>
                                  </p:childTnLst>
                                </p:cTn>
                              </p:par>
                            </p:childTnLst>
                          </p:cTn>
                        </p:par>
                        <p:par>
                          <p:cTn id="30" fill="hold">
                            <p:stCondLst>
                              <p:cond delay="1000"/>
                            </p:stCondLst>
                            <p:childTnLst>
                              <p:par>
                                <p:cTn id="31" presetID="2" presetClass="entr" presetSubtype="2"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250" fill="hold"/>
                                        <p:tgtEl>
                                          <p:spTgt spid="40"/>
                                        </p:tgtEl>
                                        <p:attrNameLst>
                                          <p:attrName>ppt_x</p:attrName>
                                        </p:attrNameLst>
                                      </p:cBhvr>
                                      <p:tavLst>
                                        <p:tav tm="0">
                                          <p:val>
                                            <p:strVal val="1+#ppt_w/2"/>
                                          </p:val>
                                        </p:tav>
                                        <p:tav tm="100000">
                                          <p:val>
                                            <p:strVal val="#ppt_x"/>
                                          </p:val>
                                        </p:tav>
                                      </p:tavLst>
                                    </p:anim>
                                    <p:anim calcmode="lin" valueType="num">
                                      <p:cBhvr additive="base">
                                        <p:cTn id="34" dur="250" fill="hold"/>
                                        <p:tgtEl>
                                          <p:spTgt spid="40"/>
                                        </p:tgtEl>
                                        <p:attrNameLst>
                                          <p:attrName>ppt_y</p:attrName>
                                        </p:attrNameLst>
                                      </p:cBhvr>
                                      <p:tavLst>
                                        <p:tav tm="0">
                                          <p:val>
                                            <p:strVal val="#ppt_y"/>
                                          </p:val>
                                        </p:tav>
                                        <p:tav tm="100000">
                                          <p:val>
                                            <p:strVal val="#ppt_y"/>
                                          </p:val>
                                        </p:tav>
                                      </p:tavLst>
                                    </p:anim>
                                  </p:childTnLst>
                                </p:cTn>
                              </p:par>
                              <p:par>
                                <p:cTn id="35" presetID="2" presetClass="entr" presetSubtype="2"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additive="base">
                                        <p:cTn id="37" dur="250" fill="hold"/>
                                        <p:tgtEl>
                                          <p:spTgt spid="39"/>
                                        </p:tgtEl>
                                        <p:attrNameLst>
                                          <p:attrName>ppt_x</p:attrName>
                                        </p:attrNameLst>
                                      </p:cBhvr>
                                      <p:tavLst>
                                        <p:tav tm="0">
                                          <p:val>
                                            <p:strVal val="1+#ppt_w/2"/>
                                          </p:val>
                                        </p:tav>
                                        <p:tav tm="100000">
                                          <p:val>
                                            <p:strVal val="#ppt_x"/>
                                          </p:val>
                                        </p:tav>
                                      </p:tavLst>
                                    </p:anim>
                                    <p:anim calcmode="lin" valueType="num">
                                      <p:cBhvr additive="base">
                                        <p:cTn id="38" dur="250" fill="hold"/>
                                        <p:tgtEl>
                                          <p:spTgt spid="39"/>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additive="base">
                                        <p:cTn id="41" dur="250" fill="hold"/>
                                        <p:tgtEl>
                                          <p:spTgt spid="41"/>
                                        </p:tgtEl>
                                        <p:attrNameLst>
                                          <p:attrName>ppt_x</p:attrName>
                                        </p:attrNameLst>
                                      </p:cBhvr>
                                      <p:tavLst>
                                        <p:tav tm="0">
                                          <p:val>
                                            <p:strVal val="1+#ppt_w/2"/>
                                          </p:val>
                                        </p:tav>
                                        <p:tav tm="100000">
                                          <p:val>
                                            <p:strVal val="#ppt_x"/>
                                          </p:val>
                                        </p:tav>
                                      </p:tavLst>
                                    </p:anim>
                                    <p:anim calcmode="lin" valueType="num">
                                      <p:cBhvr additive="base">
                                        <p:cTn id="42" dur="250" fill="hold"/>
                                        <p:tgtEl>
                                          <p:spTgt spid="41"/>
                                        </p:tgtEl>
                                        <p:attrNameLst>
                                          <p:attrName>ppt_y</p:attrName>
                                        </p:attrNameLst>
                                      </p:cBhvr>
                                      <p:tavLst>
                                        <p:tav tm="0">
                                          <p:val>
                                            <p:strVal val="#ppt_y"/>
                                          </p:val>
                                        </p:tav>
                                        <p:tav tm="100000">
                                          <p:val>
                                            <p:strVal val="#ppt_y"/>
                                          </p:val>
                                        </p:tav>
                                      </p:tavLst>
                                    </p:anim>
                                  </p:childTnLst>
                                </p:cTn>
                              </p:par>
                            </p:childTnLst>
                          </p:cTn>
                        </p:par>
                        <p:par>
                          <p:cTn id="43" fill="hold">
                            <p:stCondLst>
                              <p:cond delay="1250"/>
                            </p:stCondLst>
                            <p:childTnLst>
                              <p:par>
                                <p:cTn id="44" presetID="18" presetClass="entr" presetSubtype="12"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Effect transition="in" filter="strips(downLeft)">
                                      <p:cBhvr>
                                        <p:cTn id="46" dur="250"/>
                                        <p:tgtEl>
                                          <p:spTgt spid="54"/>
                                        </p:tgtEl>
                                      </p:cBhvr>
                                    </p:animEffect>
                                  </p:childTnLst>
                                </p:cTn>
                              </p:par>
                            </p:childTnLst>
                          </p:cTn>
                        </p:par>
                        <p:par>
                          <p:cTn id="47" fill="hold">
                            <p:stCondLst>
                              <p:cond delay="1500"/>
                            </p:stCondLst>
                            <p:childTnLst>
                              <p:par>
                                <p:cTn id="48" presetID="18" presetClass="entr" presetSubtype="12" fill="hold" grpId="0" nodeType="afterEffect">
                                  <p:stCondLst>
                                    <p:cond delay="0"/>
                                  </p:stCondLst>
                                  <p:childTnLst>
                                    <p:set>
                                      <p:cBhvr>
                                        <p:cTn id="49" dur="1" fill="hold">
                                          <p:stCondLst>
                                            <p:cond delay="0"/>
                                          </p:stCondLst>
                                        </p:cTn>
                                        <p:tgtEl>
                                          <p:spTgt spid="56"/>
                                        </p:tgtEl>
                                        <p:attrNameLst>
                                          <p:attrName>style.visibility</p:attrName>
                                        </p:attrNameLst>
                                      </p:cBhvr>
                                      <p:to>
                                        <p:strVal val="visible"/>
                                      </p:to>
                                    </p:set>
                                    <p:animEffect transition="in" filter="strips(downLeft)">
                                      <p:cBhvr>
                                        <p:cTn id="50" dur="250"/>
                                        <p:tgtEl>
                                          <p:spTgt spid="56"/>
                                        </p:tgtEl>
                                      </p:cBhvr>
                                    </p:animEffect>
                                  </p:childTnLst>
                                </p:cTn>
                              </p:par>
                              <p:par>
                                <p:cTn id="51" presetID="14" presetClass="entr" presetSubtype="10" fill="hold" grpId="0" nodeType="with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randombar(horizontal)">
                                      <p:cBhvr>
                                        <p:cTn id="53" dur="250"/>
                                        <p:tgtEl>
                                          <p:spTgt spid="46"/>
                                        </p:tgtEl>
                                      </p:cBhvr>
                                    </p:animEffect>
                                  </p:childTnLst>
                                </p:cTn>
                              </p:par>
                              <p:par>
                                <p:cTn id="54" presetID="14" presetClass="entr" presetSubtype="10" fill="hold" grpId="0" nodeType="withEffect">
                                  <p:stCondLst>
                                    <p:cond delay="0"/>
                                  </p:stCondLst>
                                  <p:childTnLst>
                                    <p:set>
                                      <p:cBhvr>
                                        <p:cTn id="55" dur="1" fill="hold">
                                          <p:stCondLst>
                                            <p:cond delay="0"/>
                                          </p:stCondLst>
                                        </p:cTn>
                                        <p:tgtEl>
                                          <p:spTgt spid="71"/>
                                        </p:tgtEl>
                                        <p:attrNameLst>
                                          <p:attrName>style.visibility</p:attrName>
                                        </p:attrNameLst>
                                      </p:cBhvr>
                                      <p:to>
                                        <p:strVal val="visible"/>
                                      </p:to>
                                    </p:set>
                                    <p:animEffect transition="in" filter="randombar(horizontal)">
                                      <p:cBhvr>
                                        <p:cTn id="56" dur="250"/>
                                        <p:tgtEl>
                                          <p:spTgt spid="71"/>
                                        </p:tgtEl>
                                      </p:cBhvr>
                                    </p:animEffect>
                                  </p:childTnLst>
                                </p:cTn>
                              </p:par>
                            </p:childTnLst>
                          </p:cTn>
                        </p:par>
                        <p:par>
                          <p:cTn id="57" fill="hold">
                            <p:stCondLst>
                              <p:cond delay="1750"/>
                            </p:stCondLst>
                            <p:childTnLst>
                              <p:par>
                                <p:cTn id="58" presetID="18" presetClass="entr" presetSubtype="12" fill="hold" grpId="0"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strips(downLeft)">
                                      <p:cBhvr>
                                        <p:cTn id="60" dur="250"/>
                                        <p:tgtEl>
                                          <p:spTgt spid="55"/>
                                        </p:tgtEl>
                                      </p:cBhvr>
                                    </p:animEffect>
                                  </p:childTnLst>
                                </p:cTn>
                              </p:par>
                            </p:childTnLst>
                          </p:cTn>
                        </p:par>
                        <p:par>
                          <p:cTn id="61" fill="hold">
                            <p:stCondLst>
                              <p:cond delay="2000"/>
                            </p:stCondLst>
                            <p:childTnLst>
                              <p:par>
                                <p:cTn id="62" presetID="26" presetClass="emph" presetSubtype="0" fill="hold" nodeType="afterEffect">
                                  <p:stCondLst>
                                    <p:cond delay="0"/>
                                  </p:stCondLst>
                                  <p:childTnLst>
                                    <p:animEffect transition="out" filter="fade">
                                      <p:cBhvr>
                                        <p:cTn id="63" dur="250" tmFilter="0, 0; .2, .5; .8, .5; 1, 0"/>
                                        <p:tgtEl>
                                          <p:spTgt spid="49"/>
                                        </p:tgtEl>
                                      </p:cBhvr>
                                    </p:animEffect>
                                    <p:animScale>
                                      <p:cBhvr>
                                        <p:cTn id="64" dur="125" autoRev="1" fill="hold"/>
                                        <p:tgtEl>
                                          <p:spTgt spid="49"/>
                                        </p:tgtEl>
                                      </p:cBhvr>
                                      <p:by x="105000" y="105000"/>
                                    </p:animScale>
                                  </p:childTnLst>
                                </p:cTn>
                              </p:par>
                            </p:childTnLst>
                          </p:cTn>
                        </p:par>
                        <p:par>
                          <p:cTn id="65" fill="hold">
                            <p:stCondLst>
                              <p:cond delay="2250"/>
                            </p:stCondLst>
                            <p:childTnLst>
                              <p:par>
                                <p:cTn id="66" presetID="10" presetClass="entr" presetSubtype="0" fill="hold" grpId="0" nodeType="afterEffect">
                                  <p:stCondLst>
                                    <p:cond delay="0"/>
                                  </p:stCondLst>
                                  <p:childTnLst>
                                    <p:set>
                                      <p:cBhvr>
                                        <p:cTn id="67" dur="1" fill="hold">
                                          <p:stCondLst>
                                            <p:cond delay="0"/>
                                          </p:stCondLst>
                                        </p:cTn>
                                        <p:tgtEl>
                                          <p:spTgt spid="66"/>
                                        </p:tgtEl>
                                        <p:attrNameLst>
                                          <p:attrName>style.visibility</p:attrName>
                                        </p:attrNameLst>
                                      </p:cBhvr>
                                      <p:to>
                                        <p:strVal val="visible"/>
                                      </p:to>
                                    </p:set>
                                    <p:animEffect transition="in" filter="fade">
                                      <p:cBhvr>
                                        <p:cTn id="68" dur="250"/>
                                        <p:tgtEl>
                                          <p:spTgt spid="66"/>
                                        </p:tgtEl>
                                      </p:cBhvr>
                                    </p:animEffect>
                                  </p:childTnLst>
                                </p:cTn>
                              </p:par>
                            </p:childTnLst>
                          </p:cTn>
                        </p:par>
                        <p:par>
                          <p:cTn id="69" fill="hold">
                            <p:stCondLst>
                              <p:cond delay="2500"/>
                            </p:stCondLst>
                            <p:childTnLst>
                              <p:par>
                                <p:cTn id="70" presetID="10" presetClass="entr" presetSubtype="0" fill="hold" grpId="0" nodeType="afterEffect">
                                  <p:stCondLst>
                                    <p:cond delay="0"/>
                                  </p:stCondLst>
                                  <p:childTnLst>
                                    <p:set>
                                      <p:cBhvr>
                                        <p:cTn id="71" dur="1" fill="hold">
                                          <p:stCondLst>
                                            <p:cond delay="0"/>
                                          </p:stCondLst>
                                        </p:cTn>
                                        <p:tgtEl>
                                          <p:spTgt spid="70"/>
                                        </p:tgtEl>
                                        <p:attrNameLst>
                                          <p:attrName>style.visibility</p:attrName>
                                        </p:attrNameLst>
                                      </p:cBhvr>
                                      <p:to>
                                        <p:strVal val="visible"/>
                                      </p:to>
                                    </p:set>
                                    <p:animEffect transition="in" filter="fade">
                                      <p:cBhvr>
                                        <p:cTn id="72" dur="250"/>
                                        <p:tgtEl>
                                          <p:spTgt spid="70"/>
                                        </p:tgtEl>
                                      </p:cBhvr>
                                    </p:animEffect>
                                  </p:childTnLst>
                                </p:cTn>
                              </p:par>
                            </p:childTnLst>
                          </p:cTn>
                        </p:par>
                        <p:par>
                          <p:cTn id="73" fill="hold">
                            <p:stCondLst>
                              <p:cond delay="2750"/>
                            </p:stCondLst>
                            <p:childTnLst>
                              <p:par>
                                <p:cTn id="74" presetID="10" presetClass="entr" presetSubtype="0" fill="hold" grpId="0" nodeType="afterEffect">
                                  <p:stCondLst>
                                    <p:cond delay="0"/>
                                  </p:stCondLst>
                                  <p:childTnLst>
                                    <p:set>
                                      <p:cBhvr>
                                        <p:cTn id="75" dur="1" fill="hold">
                                          <p:stCondLst>
                                            <p:cond delay="0"/>
                                          </p:stCondLst>
                                        </p:cTn>
                                        <p:tgtEl>
                                          <p:spTgt spid="67"/>
                                        </p:tgtEl>
                                        <p:attrNameLst>
                                          <p:attrName>style.visibility</p:attrName>
                                        </p:attrNameLst>
                                      </p:cBhvr>
                                      <p:to>
                                        <p:strVal val="visible"/>
                                      </p:to>
                                    </p:set>
                                    <p:animEffect transition="in" filter="fade">
                                      <p:cBhvr>
                                        <p:cTn id="76" dur="250"/>
                                        <p:tgtEl>
                                          <p:spTgt spid="67"/>
                                        </p:tgtEl>
                                      </p:cBhvr>
                                    </p:animEffect>
                                  </p:childTnLst>
                                </p:cTn>
                              </p:par>
                            </p:childTnLst>
                          </p:cTn>
                        </p:par>
                        <p:par>
                          <p:cTn id="77" fill="hold">
                            <p:stCondLst>
                              <p:cond delay="3000"/>
                            </p:stCondLst>
                            <p:childTnLst>
                              <p:par>
                                <p:cTn id="78" presetID="10" presetClass="entr" presetSubtype="0"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Effect transition="in" filter="fade">
                                      <p:cBhvr>
                                        <p:cTn id="80" dur="250"/>
                                        <p:tgtEl>
                                          <p:spTgt spid="68"/>
                                        </p:tgtEl>
                                      </p:cBhvr>
                                    </p:animEffect>
                                  </p:childTnLst>
                                </p:cTn>
                              </p:par>
                            </p:childTnLst>
                          </p:cTn>
                        </p:par>
                        <p:par>
                          <p:cTn id="81" fill="hold">
                            <p:stCondLst>
                              <p:cond delay="3250"/>
                            </p:stCondLst>
                            <p:childTnLst>
                              <p:par>
                                <p:cTn id="82" presetID="10" presetClass="entr" presetSubtype="0" fill="hold" grpId="0" nodeType="after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25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6" grpId="0" animBg="1"/>
      <p:bldP spid="54" grpId="0"/>
      <p:bldP spid="55" grpId="0"/>
      <p:bldP spid="56" grpId="0"/>
      <p:bldP spid="57" grpId="0" animBg="1"/>
      <p:bldP spid="58" grpId="0" animBg="1"/>
      <p:bldP spid="59" grpId="1"/>
      <p:bldP spid="61" grpId="0"/>
      <p:bldP spid="64" grpId="0" animBg="1"/>
      <p:bldP spid="65" grpId="0" animBg="1"/>
      <p:bldP spid="66" grpId="0" animBg="1"/>
      <p:bldP spid="67" grpId="0" animBg="1"/>
      <p:bldP spid="68" grpId="0" animBg="1"/>
      <p:bldP spid="69" grpId="0" animBg="1"/>
      <p:bldP spid="70" grpId="0" animBg="1"/>
      <p:bldP spid="7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9" name="Rectangle 28">
            <a:extLst>
              <a:ext uri="{FF2B5EF4-FFF2-40B4-BE49-F238E27FC236}">
                <a16:creationId xmlns:a16="http://schemas.microsoft.com/office/drawing/2014/main" id="{E37511A5-6302-4448-8A6A-46E3ECA27F89}"/>
              </a:ext>
            </a:extLst>
          </p:cNvPr>
          <p:cNvSpPr/>
          <p:nvPr/>
        </p:nvSpPr>
        <p:spPr>
          <a:xfrm>
            <a:off x="-55802" y="-40888"/>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just"/>
            <a:endParaRPr lang="el-GR" sz="2400" dirty="0">
              <a:solidFill>
                <a:schemeClr val="tx1">
                  <a:lumMod val="75000"/>
                  <a:lumOff val="25000"/>
                </a:schemeClr>
              </a:solidFill>
              <a:latin typeface="Fira Sans Condensed" panose="020B0603050000020004" pitchFamily="34" charset="0"/>
            </a:endParaRPr>
          </a:p>
        </p:txBody>
      </p:sp>
      <p:sp>
        <p:nvSpPr>
          <p:cNvPr id="38" name="TextBox 37">
            <a:extLst>
              <a:ext uri="{FF2B5EF4-FFF2-40B4-BE49-F238E27FC236}">
                <a16:creationId xmlns:a16="http://schemas.microsoft.com/office/drawing/2014/main" id="{6AC910F5-91E9-4D46-9A86-F58AC993772A}"/>
              </a:ext>
            </a:extLst>
          </p:cNvPr>
          <p:cNvSpPr txBox="1"/>
          <p:nvPr/>
        </p:nvSpPr>
        <p:spPr>
          <a:xfrm>
            <a:off x="3000163" y="444205"/>
            <a:ext cx="6191673" cy="769441"/>
          </a:xfrm>
          <a:prstGeom prst="rect">
            <a:avLst/>
          </a:prstGeom>
          <a:noFill/>
        </p:spPr>
        <p:txBody>
          <a:bodyPr wrap="square" rtlCol="0" anchor="ctr">
            <a:spAutoFit/>
          </a:bodyPr>
          <a:lstStyle/>
          <a:p>
            <a:r>
              <a:rPr lang="el-GR" altLang="ko-KR" sz="4400" dirty="0">
                <a:solidFill>
                  <a:schemeClr val="accent3">
                    <a:lumMod val="50000"/>
                  </a:schemeClr>
                </a:solidFill>
                <a:latin typeface="Fira Sans Condensed Medium" panose="020B0603050000020004" pitchFamily="34" charset="0"/>
                <a:cs typeface="Arial" pitchFamily="34" charset="0"/>
              </a:rPr>
              <a:t>ΕΠΙΠΤΩΣΕΙΣ</a:t>
            </a:r>
            <a:endParaRPr lang="ko-KR" altLang="en-US" sz="4400" dirty="0">
              <a:solidFill>
                <a:schemeClr val="accent3">
                  <a:lumMod val="50000"/>
                </a:schemeClr>
              </a:solidFill>
              <a:latin typeface="Fira Sans Condensed Medium" panose="020B0603050000020004" pitchFamily="34" charset="0"/>
              <a:cs typeface="Arial" pitchFamily="34" charset="0"/>
            </a:endParaRPr>
          </a:p>
        </p:txBody>
      </p:sp>
      <p:grpSp>
        <p:nvGrpSpPr>
          <p:cNvPr id="39" name="Group 38">
            <a:extLst>
              <a:ext uri="{FF2B5EF4-FFF2-40B4-BE49-F238E27FC236}">
                <a16:creationId xmlns:a16="http://schemas.microsoft.com/office/drawing/2014/main" id="{8EE88207-36B8-9A49-8B75-B117C9708DF4}"/>
              </a:ext>
            </a:extLst>
          </p:cNvPr>
          <p:cNvGrpSpPr/>
          <p:nvPr/>
        </p:nvGrpSpPr>
        <p:grpSpPr>
          <a:xfrm>
            <a:off x="3648401" y="1664364"/>
            <a:ext cx="8364255" cy="1860035"/>
            <a:chOff x="5776287" y="1615577"/>
            <a:chExt cx="5501856" cy="1860035"/>
          </a:xfrm>
        </p:grpSpPr>
        <p:grpSp>
          <p:nvGrpSpPr>
            <p:cNvPr id="40" name="Group 39">
              <a:extLst>
                <a:ext uri="{FF2B5EF4-FFF2-40B4-BE49-F238E27FC236}">
                  <a16:creationId xmlns:a16="http://schemas.microsoft.com/office/drawing/2014/main" id="{64ECB6AB-0E99-5D40-AF06-196AE68127FE}"/>
                </a:ext>
              </a:extLst>
            </p:cNvPr>
            <p:cNvGrpSpPr/>
            <p:nvPr/>
          </p:nvGrpSpPr>
          <p:grpSpPr>
            <a:xfrm>
              <a:off x="6751979" y="1666120"/>
              <a:ext cx="4526164" cy="1809492"/>
              <a:chOff x="6751979" y="1666120"/>
              <a:chExt cx="4526164" cy="1809492"/>
            </a:xfrm>
          </p:grpSpPr>
          <p:sp>
            <p:nvSpPr>
              <p:cNvPr id="42" name="TextBox 41">
                <a:extLst>
                  <a:ext uri="{FF2B5EF4-FFF2-40B4-BE49-F238E27FC236}">
                    <a16:creationId xmlns:a16="http://schemas.microsoft.com/office/drawing/2014/main" id="{9F3C84DD-8BC6-AA45-AE77-72AADE7060A7}"/>
                  </a:ext>
                </a:extLst>
              </p:cNvPr>
              <p:cNvSpPr txBox="1"/>
              <p:nvPr/>
            </p:nvSpPr>
            <p:spPr>
              <a:xfrm>
                <a:off x="6770451" y="2090617"/>
                <a:ext cx="4507692" cy="1384995"/>
              </a:xfrm>
              <a:prstGeom prst="rect">
                <a:avLst/>
              </a:prstGeom>
              <a:noFill/>
            </p:spPr>
            <p:txBody>
              <a:bodyPr wrap="square" rtlCol="0">
                <a:spAutoFit/>
              </a:bodyPr>
              <a:lstStyle/>
              <a:p>
                <a:r>
                  <a:rPr lang="el-GR" sz="1400" dirty="0">
                    <a:solidFill>
                      <a:schemeClr val="accent3">
                        <a:lumMod val="50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rPr>
                  <a:t>Επηρεάζει την υγεία και το βιοτικό επίπεδο με αρνητικές επιπτώσεις στην ψυχική υγεία αυτών που τη βιώνουν</a:t>
                </a:r>
                <a:r>
                  <a:rPr lang="en-US" sz="1400" dirty="0">
                    <a:solidFill>
                      <a:schemeClr val="accent3">
                        <a:lumMod val="50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rPr>
                  <a:t>:</a:t>
                </a:r>
                <a:endParaRPr lang="el-GR" sz="1400" dirty="0">
                  <a:solidFill>
                    <a:schemeClr val="accent3">
                      <a:lumMod val="50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endParaRPr>
              </a:p>
              <a:p>
                <a:pPr marL="171450" indent="-171450">
                  <a:buFont typeface="Arial" panose="020B0604020202020204" pitchFamily="34" charset="0"/>
                  <a:buChar char="•"/>
                </a:pPr>
                <a:r>
                  <a:rPr lang="el-GR" sz="1400" dirty="0">
                    <a:solidFill>
                      <a:schemeClr val="accent3">
                        <a:lumMod val="50000"/>
                      </a:schemeClr>
                    </a:solidFill>
                    <a:latin typeface="Fira Sans Condensed" panose="020B0503050000020004" pitchFamily="34" charset="0"/>
                    <a:ea typeface="Fira Sans Condensed" panose="020B0503050000020004" pitchFamily="34" charset="0"/>
                    <a:cs typeface="Fira Sans Condensed" panose="020B0503050000020004" pitchFamily="34" charset="0"/>
                  </a:rPr>
                  <a:t>Συσσωρευμένα χρέη που προκαλούν έντονες καταστάσεις στρες και προβλήματα υγείας</a:t>
                </a:r>
                <a:endParaRPr lang="en-US" sz="1400" dirty="0">
                  <a:solidFill>
                    <a:schemeClr val="accent3">
                      <a:lumMod val="50000"/>
                    </a:schemeClr>
                  </a:solidFill>
                  <a:effectLst/>
                  <a:latin typeface="Fira Sans Condensed" panose="020B0503050000020004" pitchFamily="34" charset="0"/>
                  <a:ea typeface="Fira Sans Condensed" panose="020B0503050000020004" pitchFamily="34" charset="0"/>
                  <a:cs typeface="Fira Sans Condensed" panose="020B0503050000020004" pitchFamily="34" charset="0"/>
                </a:endParaRPr>
              </a:p>
              <a:p>
                <a:pPr marL="171450" indent="-171450">
                  <a:buFont typeface="Arial" panose="020B0604020202020204" pitchFamily="34" charset="0"/>
                  <a:buChar char="•"/>
                </a:pPr>
                <a:r>
                  <a:rPr lang="en-US" altLang="ko-KR" sz="1400" dirty="0">
                    <a:solidFill>
                      <a:schemeClr val="accent3">
                        <a:lumMod val="50000"/>
                      </a:schemeClr>
                    </a:solidFill>
                    <a:latin typeface="Fira Sans Condensed" panose="020B0503050000020004" pitchFamily="34" charset="0"/>
                    <a:cs typeface="Arial" pitchFamily="34" charset="0"/>
                  </a:rPr>
                  <a:t>A</a:t>
                </a:r>
                <a:r>
                  <a:rPr lang="el-GR" altLang="ko-KR" sz="1400" dirty="0">
                    <a:solidFill>
                      <a:schemeClr val="accent3">
                        <a:lumMod val="50000"/>
                      </a:schemeClr>
                    </a:solidFill>
                    <a:latin typeface="Fira Sans Condensed" panose="020B0503050000020004" pitchFamily="34" charset="0"/>
                    <a:cs typeface="Arial" pitchFamily="34" charset="0"/>
                  </a:rPr>
                  <a:t>υξημένος αριθμός αρρώστων λόγω υπερβολικού κρύου αλλά και θανάτων στη χείριστη περίπτωση</a:t>
                </a:r>
                <a:endParaRPr lang="en-US" altLang="ko-KR" sz="1400" dirty="0">
                  <a:solidFill>
                    <a:schemeClr val="accent3">
                      <a:lumMod val="50000"/>
                    </a:schemeClr>
                  </a:solidFill>
                  <a:latin typeface="Fira Sans Condensed" panose="020B0503050000020004" pitchFamily="34" charset="0"/>
                  <a:cs typeface="Arial" pitchFamily="34" charset="0"/>
                </a:endParaRPr>
              </a:p>
            </p:txBody>
          </p:sp>
          <p:sp>
            <p:nvSpPr>
              <p:cNvPr id="43" name="TextBox 42">
                <a:extLst>
                  <a:ext uri="{FF2B5EF4-FFF2-40B4-BE49-F238E27FC236}">
                    <a16:creationId xmlns:a16="http://schemas.microsoft.com/office/drawing/2014/main" id="{1F642A5D-0021-D146-ABCF-3435D3CBA0E6}"/>
                  </a:ext>
                </a:extLst>
              </p:cNvPr>
              <p:cNvSpPr txBox="1"/>
              <p:nvPr/>
            </p:nvSpPr>
            <p:spPr>
              <a:xfrm>
                <a:off x="6751979" y="1666120"/>
                <a:ext cx="4507692" cy="507831"/>
              </a:xfrm>
              <a:prstGeom prst="rect">
                <a:avLst/>
              </a:prstGeom>
              <a:noFill/>
            </p:spPr>
            <p:txBody>
              <a:bodyPr wrap="square" lIns="108000" rIns="108000" rtlCol="0">
                <a:spAutoFit/>
              </a:bodyPr>
              <a:lstStyle/>
              <a:p>
                <a:r>
                  <a:rPr lang="el-GR" altLang="ko-KR" sz="2700" b="1" dirty="0">
                    <a:solidFill>
                      <a:schemeClr val="accent3">
                        <a:lumMod val="50000"/>
                      </a:schemeClr>
                    </a:solidFill>
                    <a:latin typeface="Fira Sans Condensed" panose="020B0503050000020004" pitchFamily="34" charset="0"/>
                    <a:cs typeface="Arial" pitchFamily="34" charset="0"/>
                  </a:rPr>
                  <a:t>ΚΟΙΝΩΝΙΚΕΣ</a:t>
                </a:r>
                <a:endParaRPr lang="ko-KR" altLang="en-US" sz="2700" b="1" dirty="0">
                  <a:solidFill>
                    <a:schemeClr val="accent3">
                      <a:lumMod val="50000"/>
                    </a:schemeClr>
                  </a:solidFill>
                  <a:latin typeface="Fira Sans Condensed" panose="020B0503050000020004" pitchFamily="34" charset="0"/>
                  <a:cs typeface="Arial" pitchFamily="34" charset="0"/>
                </a:endParaRPr>
              </a:p>
            </p:txBody>
          </p:sp>
        </p:grpSp>
        <p:sp>
          <p:nvSpPr>
            <p:cNvPr id="41" name="TextBox 40">
              <a:extLst>
                <a:ext uri="{FF2B5EF4-FFF2-40B4-BE49-F238E27FC236}">
                  <a16:creationId xmlns:a16="http://schemas.microsoft.com/office/drawing/2014/main" id="{9EE5C327-C53B-434C-828C-4F7E1EF4D8E6}"/>
                </a:ext>
              </a:extLst>
            </p:cNvPr>
            <p:cNvSpPr txBox="1"/>
            <p:nvPr/>
          </p:nvSpPr>
          <p:spPr>
            <a:xfrm>
              <a:off x="5776287" y="1615577"/>
              <a:ext cx="958096" cy="830997"/>
            </a:xfrm>
            <a:prstGeom prst="rect">
              <a:avLst/>
            </a:prstGeom>
            <a:noFill/>
          </p:spPr>
          <p:txBody>
            <a:bodyPr wrap="square" lIns="108000" rIns="108000" rtlCol="0">
              <a:spAutoFit/>
            </a:bodyPr>
            <a:lstStyle/>
            <a:p>
              <a:pPr algn="ctr"/>
              <a:r>
                <a:rPr lang="en-US" altLang="ko-KR" sz="4800" b="1" dirty="0">
                  <a:solidFill>
                    <a:schemeClr val="accent3">
                      <a:lumMod val="50000"/>
                    </a:schemeClr>
                  </a:solidFill>
                  <a:latin typeface="Fira Sans Condensed" panose="020B0503050000020004" pitchFamily="34" charset="0"/>
                  <a:cs typeface="Arial" pitchFamily="34" charset="0"/>
                </a:rPr>
                <a:t>01</a:t>
              </a:r>
              <a:endParaRPr lang="ko-KR" altLang="en-US" sz="4800" b="1" dirty="0">
                <a:solidFill>
                  <a:schemeClr val="accent3">
                    <a:lumMod val="50000"/>
                  </a:schemeClr>
                </a:solidFill>
                <a:latin typeface="Fira Sans Condensed" panose="020B0503050000020004" pitchFamily="34" charset="0"/>
                <a:cs typeface="Arial" pitchFamily="34" charset="0"/>
              </a:endParaRPr>
            </a:p>
          </p:txBody>
        </p:sp>
      </p:grpSp>
      <p:grpSp>
        <p:nvGrpSpPr>
          <p:cNvPr id="44" name="Group 43">
            <a:extLst>
              <a:ext uri="{FF2B5EF4-FFF2-40B4-BE49-F238E27FC236}">
                <a16:creationId xmlns:a16="http://schemas.microsoft.com/office/drawing/2014/main" id="{35BD323A-6C0C-4644-B999-7D109D3D650F}"/>
              </a:ext>
            </a:extLst>
          </p:cNvPr>
          <p:cNvGrpSpPr/>
          <p:nvPr/>
        </p:nvGrpSpPr>
        <p:grpSpPr>
          <a:xfrm>
            <a:off x="3648402" y="3521939"/>
            <a:ext cx="8548564" cy="1203623"/>
            <a:chOff x="5776287" y="1615577"/>
            <a:chExt cx="5540254" cy="1203623"/>
          </a:xfrm>
        </p:grpSpPr>
        <p:grpSp>
          <p:nvGrpSpPr>
            <p:cNvPr id="45" name="Group 44">
              <a:extLst>
                <a:ext uri="{FF2B5EF4-FFF2-40B4-BE49-F238E27FC236}">
                  <a16:creationId xmlns:a16="http://schemas.microsoft.com/office/drawing/2014/main" id="{AF93ADA7-6BDF-EB46-8666-90B03669D2C6}"/>
                </a:ext>
              </a:extLst>
            </p:cNvPr>
            <p:cNvGrpSpPr/>
            <p:nvPr/>
          </p:nvGrpSpPr>
          <p:grpSpPr>
            <a:xfrm>
              <a:off x="6689400" y="1668842"/>
              <a:ext cx="4627141" cy="1150358"/>
              <a:chOff x="6689400" y="1668842"/>
              <a:chExt cx="4627141" cy="1150358"/>
            </a:xfrm>
          </p:grpSpPr>
          <p:sp>
            <p:nvSpPr>
              <p:cNvPr id="47" name="TextBox 46">
                <a:extLst>
                  <a:ext uri="{FF2B5EF4-FFF2-40B4-BE49-F238E27FC236}">
                    <a16:creationId xmlns:a16="http://schemas.microsoft.com/office/drawing/2014/main" id="{E770A171-70FA-594D-BEFF-09A8EB1F8016}"/>
                  </a:ext>
                </a:extLst>
              </p:cNvPr>
              <p:cNvSpPr txBox="1"/>
              <p:nvPr/>
            </p:nvSpPr>
            <p:spPr>
              <a:xfrm>
                <a:off x="6711891" y="2080536"/>
                <a:ext cx="4604650" cy="738664"/>
              </a:xfrm>
              <a:prstGeom prst="rect">
                <a:avLst/>
              </a:prstGeom>
              <a:noFill/>
            </p:spPr>
            <p:txBody>
              <a:bodyPr wrap="square" rtlCol="0">
                <a:spAutoFit/>
              </a:bodyPr>
              <a:lstStyle/>
              <a:p>
                <a:pPr marL="171450" indent="-171450">
                  <a:buFont typeface="Arial" panose="020B0604020202020204" pitchFamily="34" charset="0"/>
                  <a:buChar char="•"/>
                </a:pPr>
                <a:r>
                  <a:rPr lang="el-GR" altLang="ko-KR" sz="1400" dirty="0" err="1">
                    <a:solidFill>
                      <a:schemeClr val="accent3">
                        <a:lumMod val="50000"/>
                      </a:schemeClr>
                    </a:solidFill>
                    <a:latin typeface="Fira Sans Condensed" panose="020B0503050000020004" pitchFamily="34" charset="0"/>
                    <a:cs typeface="Arial" pitchFamily="34" charset="0"/>
                  </a:rPr>
                  <a:t>Αυξημέν</a:t>
                </a:r>
                <a:r>
                  <a:rPr lang="en-US" altLang="ko-KR" sz="1400" dirty="0">
                    <a:solidFill>
                      <a:schemeClr val="accent3">
                        <a:lumMod val="50000"/>
                      </a:schemeClr>
                    </a:solidFill>
                    <a:latin typeface="Fira Sans Condensed" panose="020B0503050000020004" pitchFamily="34" charset="0"/>
                    <a:cs typeface="Arial" pitchFamily="34" charset="0"/>
                  </a:rPr>
                  <a:t>o</a:t>
                </a:r>
                <a:r>
                  <a:rPr lang="el-GR" altLang="ko-KR" sz="1400" dirty="0">
                    <a:solidFill>
                      <a:schemeClr val="accent3">
                        <a:lumMod val="50000"/>
                      </a:schemeClr>
                    </a:solidFill>
                    <a:latin typeface="Fira Sans Condensed" panose="020B0503050000020004" pitchFamily="34" charset="0"/>
                    <a:cs typeface="Arial" pitchFamily="34" charset="0"/>
                  </a:rPr>
                  <a:t>ς αριθμός αρρώστων </a:t>
                </a:r>
                <a:r>
                  <a:rPr lang="el-GR" altLang="ko-KR" sz="1400" dirty="0">
                    <a:solidFill>
                      <a:schemeClr val="accent3">
                        <a:lumMod val="50000"/>
                      </a:schemeClr>
                    </a:solidFill>
                    <a:latin typeface="Fira Sans Condensed" panose="020B0503050000020004" pitchFamily="34" charset="0"/>
                    <a:cs typeface="Arial" pitchFamily="34" charset="0"/>
                    <a:sym typeface="Wingdings" panose="05000000000000000000" pitchFamily="2" charset="2"/>
                  </a:rPr>
                  <a:t> </a:t>
                </a:r>
                <a:r>
                  <a:rPr lang="el-GR" altLang="ko-KR" sz="1400" dirty="0">
                    <a:solidFill>
                      <a:schemeClr val="accent3">
                        <a:lumMod val="50000"/>
                      </a:schemeClr>
                    </a:solidFill>
                    <a:latin typeface="Fira Sans Condensed" panose="020B0503050000020004" pitchFamily="34" charset="0"/>
                    <a:cs typeface="Arial" pitchFamily="34" charset="0"/>
                  </a:rPr>
                  <a:t>Επιβάρυνση Συστήματος Δημόσιας Υγείας</a:t>
                </a:r>
              </a:p>
              <a:p>
                <a:pPr marL="171450" indent="-171450">
                  <a:buFont typeface="Arial" panose="020B0604020202020204" pitchFamily="34" charset="0"/>
                  <a:buChar char="•"/>
                </a:pPr>
                <a:r>
                  <a:rPr lang="el-GR" altLang="ko-KR" sz="1400" dirty="0">
                    <a:solidFill>
                      <a:schemeClr val="accent3">
                        <a:lumMod val="50000"/>
                      </a:schemeClr>
                    </a:solidFill>
                    <a:latin typeface="Fira Sans Condensed" panose="020B0503050000020004" pitchFamily="34" charset="0"/>
                    <a:cs typeface="Arial" pitchFamily="34" charset="0"/>
                  </a:rPr>
                  <a:t>Ληξιπρόθεσμες οφειλές ενέργειας </a:t>
                </a:r>
                <a:r>
                  <a:rPr lang="el-GR" altLang="ko-KR" sz="1400" dirty="0">
                    <a:solidFill>
                      <a:schemeClr val="accent3">
                        <a:lumMod val="50000"/>
                      </a:schemeClr>
                    </a:solidFill>
                    <a:latin typeface="Fira Sans Condensed" panose="020B0503050000020004" pitchFamily="34" charset="0"/>
                    <a:cs typeface="Arial" pitchFamily="34" charset="0"/>
                    <a:sym typeface="Wingdings" panose="05000000000000000000" pitchFamily="2" charset="2"/>
                  </a:rPr>
                  <a:t> Υπονόμευση εισπραξιμότητας φόρων</a:t>
                </a:r>
              </a:p>
              <a:p>
                <a:pPr marL="171450" indent="-171450">
                  <a:buFont typeface="Arial" panose="020B0604020202020204" pitchFamily="34" charset="0"/>
                  <a:buChar char="•"/>
                </a:pPr>
                <a:r>
                  <a:rPr lang="el-GR" altLang="ko-KR" sz="1400" dirty="0">
                    <a:solidFill>
                      <a:schemeClr val="accent3">
                        <a:lumMod val="50000"/>
                      </a:schemeClr>
                    </a:solidFill>
                    <a:latin typeface="Fira Sans Condensed" panose="020B0503050000020004" pitchFamily="34" charset="0"/>
                    <a:cs typeface="Arial" pitchFamily="34" charset="0"/>
                    <a:sym typeface="Wingdings" panose="05000000000000000000" pitchFamily="2" charset="2"/>
                  </a:rPr>
                  <a:t>Αυξημένο λαθρεμπόριο καυσίμου </a:t>
                </a:r>
                <a:r>
                  <a:rPr lang="en-US" altLang="ko-KR" sz="1400" dirty="0">
                    <a:solidFill>
                      <a:schemeClr val="accent3">
                        <a:lumMod val="50000"/>
                      </a:schemeClr>
                    </a:solidFill>
                    <a:latin typeface="Fira Sans Condensed" panose="020B0503050000020004" pitchFamily="34" charset="0"/>
                    <a:cs typeface="Arial" pitchFamily="34" charset="0"/>
                    <a:sym typeface="Wingdings" panose="05000000000000000000" pitchFamily="2" charset="2"/>
                  </a:rPr>
                  <a:t> </a:t>
                </a:r>
                <a:r>
                  <a:rPr lang="el-GR" altLang="ko-KR" sz="1400" dirty="0">
                    <a:solidFill>
                      <a:schemeClr val="accent3">
                        <a:lumMod val="50000"/>
                      </a:schemeClr>
                    </a:solidFill>
                    <a:latin typeface="Fira Sans Condensed" panose="020B0503050000020004" pitchFamily="34" charset="0"/>
                    <a:cs typeface="Arial" pitchFamily="34" charset="0"/>
                    <a:sym typeface="Wingdings" panose="05000000000000000000" pitchFamily="2" charset="2"/>
                  </a:rPr>
                  <a:t>Μείωση κρατικών εσόδων από ΦΠΑ</a:t>
                </a:r>
                <a:endParaRPr lang="el-GR" altLang="ko-KR" sz="1400" dirty="0">
                  <a:solidFill>
                    <a:schemeClr val="accent3">
                      <a:lumMod val="50000"/>
                    </a:schemeClr>
                  </a:solidFill>
                  <a:latin typeface="Fira Sans Condensed" panose="020B0503050000020004" pitchFamily="34" charset="0"/>
                  <a:cs typeface="Arial" pitchFamily="34" charset="0"/>
                </a:endParaRPr>
              </a:p>
            </p:txBody>
          </p:sp>
          <p:sp>
            <p:nvSpPr>
              <p:cNvPr id="48" name="TextBox 47">
                <a:extLst>
                  <a:ext uri="{FF2B5EF4-FFF2-40B4-BE49-F238E27FC236}">
                    <a16:creationId xmlns:a16="http://schemas.microsoft.com/office/drawing/2014/main" id="{23049806-99F3-F047-962A-81E9181A25E3}"/>
                  </a:ext>
                </a:extLst>
              </p:cNvPr>
              <p:cNvSpPr txBox="1"/>
              <p:nvPr/>
            </p:nvSpPr>
            <p:spPr>
              <a:xfrm>
                <a:off x="6689400" y="1668842"/>
                <a:ext cx="4507692" cy="507831"/>
              </a:xfrm>
              <a:prstGeom prst="rect">
                <a:avLst/>
              </a:prstGeom>
              <a:noFill/>
            </p:spPr>
            <p:txBody>
              <a:bodyPr wrap="square" lIns="108000" rIns="108000" rtlCol="0">
                <a:spAutoFit/>
              </a:bodyPr>
              <a:lstStyle/>
              <a:p>
                <a:r>
                  <a:rPr lang="el-GR" altLang="ko-KR" sz="2700" b="1" dirty="0">
                    <a:solidFill>
                      <a:schemeClr val="accent3">
                        <a:lumMod val="50000"/>
                      </a:schemeClr>
                    </a:solidFill>
                    <a:latin typeface="Fira Sans Condensed" panose="020B0503050000020004" pitchFamily="34" charset="0"/>
                    <a:cs typeface="Arial" pitchFamily="34" charset="0"/>
                  </a:rPr>
                  <a:t>ΟΙΚΟΝΟΜΙΚΕΣ</a:t>
                </a:r>
                <a:endParaRPr lang="ko-KR" altLang="en-US" sz="2700" b="1" dirty="0">
                  <a:solidFill>
                    <a:schemeClr val="accent3">
                      <a:lumMod val="50000"/>
                    </a:schemeClr>
                  </a:solidFill>
                  <a:latin typeface="Fira Sans Condensed" panose="020B0503050000020004" pitchFamily="34" charset="0"/>
                  <a:cs typeface="Arial" pitchFamily="34" charset="0"/>
                </a:endParaRPr>
              </a:p>
            </p:txBody>
          </p:sp>
        </p:grpSp>
        <p:sp>
          <p:nvSpPr>
            <p:cNvPr id="46" name="TextBox 45">
              <a:extLst>
                <a:ext uri="{FF2B5EF4-FFF2-40B4-BE49-F238E27FC236}">
                  <a16:creationId xmlns:a16="http://schemas.microsoft.com/office/drawing/2014/main" id="{F5FB7A13-57CE-8749-9C24-CE8C297012EA}"/>
                </a:ext>
              </a:extLst>
            </p:cNvPr>
            <p:cNvSpPr txBox="1"/>
            <p:nvPr/>
          </p:nvSpPr>
          <p:spPr>
            <a:xfrm>
              <a:off x="5776287" y="1615577"/>
              <a:ext cx="958096" cy="830997"/>
            </a:xfrm>
            <a:prstGeom prst="rect">
              <a:avLst/>
            </a:prstGeom>
            <a:noFill/>
          </p:spPr>
          <p:txBody>
            <a:bodyPr wrap="square" lIns="108000" rIns="108000" rtlCol="0">
              <a:spAutoFit/>
            </a:bodyPr>
            <a:lstStyle/>
            <a:p>
              <a:pPr algn="ctr"/>
              <a:r>
                <a:rPr lang="en-US" altLang="ko-KR" sz="4800" b="1" dirty="0">
                  <a:solidFill>
                    <a:schemeClr val="accent3">
                      <a:lumMod val="50000"/>
                    </a:schemeClr>
                  </a:solidFill>
                  <a:latin typeface="Fira Sans Condensed" panose="020B0503050000020004" pitchFamily="34" charset="0"/>
                  <a:cs typeface="Arial" pitchFamily="34" charset="0"/>
                </a:rPr>
                <a:t>02</a:t>
              </a:r>
              <a:endParaRPr lang="ko-KR" altLang="en-US" sz="4800" b="1" dirty="0">
                <a:solidFill>
                  <a:schemeClr val="accent3">
                    <a:lumMod val="50000"/>
                  </a:schemeClr>
                </a:solidFill>
                <a:latin typeface="Fira Sans Condensed" panose="020B0503050000020004" pitchFamily="34" charset="0"/>
                <a:cs typeface="Arial" pitchFamily="34" charset="0"/>
              </a:endParaRPr>
            </a:p>
          </p:txBody>
        </p:sp>
      </p:grpSp>
      <p:grpSp>
        <p:nvGrpSpPr>
          <p:cNvPr id="49" name="Group 48">
            <a:extLst>
              <a:ext uri="{FF2B5EF4-FFF2-40B4-BE49-F238E27FC236}">
                <a16:creationId xmlns:a16="http://schemas.microsoft.com/office/drawing/2014/main" id="{854F0980-8360-134E-B346-DA8D0C73FA29}"/>
              </a:ext>
            </a:extLst>
          </p:cNvPr>
          <p:cNvGrpSpPr/>
          <p:nvPr/>
        </p:nvGrpSpPr>
        <p:grpSpPr>
          <a:xfrm>
            <a:off x="7861110" y="623255"/>
            <a:ext cx="4330890" cy="419100"/>
            <a:chOff x="8086725" y="476250"/>
            <a:chExt cx="4105275" cy="419100"/>
          </a:xfrm>
          <a:solidFill>
            <a:schemeClr val="accent3">
              <a:lumMod val="50000"/>
            </a:schemeClr>
          </a:solidFill>
        </p:grpSpPr>
        <p:sp>
          <p:nvSpPr>
            <p:cNvPr id="50" name="Rectangle 49">
              <a:extLst>
                <a:ext uri="{FF2B5EF4-FFF2-40B4-BE49-F238E27FC236}">
                  <a16:creationId xmlns:a16="http://schemas.microsoft.com/office/drawing/2014/main" id="{9528765A-DA9F-654F-9276-BF5CC3711B94}"/>
                </a:ext>
              </a:extLst>
            </p:cNvPr>
            <p:cNvSpPr/>
            <p:nvPr/>
          </p:nvSpPr>
          <p:spPr>
            <a:xfrm>
              <a:off x="8086725" y="476250"/>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51" name="Rectangle 50">
              <a:extLst>
                <a:ext uri="{FF2B5EF4-FFF2-40B4-BE49-F238E27FC236}">
                  <a16:creationId xmlns:a16="http://schemas.microsoft.com/office/drawing/2014/main" id="{3651DBD5-E143-BD4C-BE68-059CD0C5D966}"/>
                </a:ext>
              </a:extLst>
            </p:cNvPr>
            <p:cNvSpPr/>
            <p:nvPr/>
          </p:nvSpPr>
          <p:spPr>
            <a:xfrm>
              <a:off x="8086725" y="597566"/>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52" name="Rectangle 51">
              <a:extLst>
                <a:ext uri="{FF2B5EF4-FFF2-40B4-BE49-F238E27FC236}">
                  <a16:creationId xmlns:a16="http://schemas.microsoft.com/office/drawing/2014/main" id="{1D7CCBD3-5B0D-D647-9312-79E8A6A8AFFD}"/>
                </a:ext>
              </a:extLst>
            </p:cNvPr>
            <p:cNvSpPr/>
            <p:nvPr/>
          </p:nvSpPr>
          <p:spPr>
            <a:xfrm>
              <a:off x="8086725" y="718882"/>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53" name="Rectangle 52">
              <a:extLst>
                <a:ext uri="{FF2B5EF4-FFF2-40B4-BE49-F238E27FC236}">
                  <a16:creationId xmlns:a16="http://schemas.microsoft.com/office/drawing/2014/main" id="{E6E290E7-DAA1-FD40-B38E-05A73405B2F2}"/>
                </a:ext>
              </a:extLst>
            </p:cNvPr>
            <p:cNvSpPr/>
            <p:nvPr/>
          </p:nvSpPr>
          <p:spPr>
            <a:xfrm>
              <a:off x="8086725" y="840198"/>
              <a:ext cx="4105275" cy="551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grpSp>
      <p:sp>
        <p:nvSpPr>
          <p:cNvPr id="54" name="Freeform: Shape 29">
            <a:extLst>
              <a:ext uri="{FF2B5EF4-FFF2-40B4-BE49-F238E27FC236}">
                <a16:creationId xmlns:a16="http://schemas.microsoft.com/office/drawing/2014/main" id="{8F8FACBF-27F3-5B46-91A2-1F9ECE5614BA}"/>
              </a:ext>
            </a:extLst>
          </p:cNvPr>
          <p:cNvSpPr/>
          <p:nvPr/>
        </p:nvSpPr>
        <p:spPr>
          <a:xfrm rot="5400000">
            <a:off x="-1758439" y="2725388"/>
            <a:ext cx="4972050" cy="1445239"/>
          </a:xfrm>
          <a:custGeom>
            <a:avLst/>
            <a:gdLst>
              <a:gd name="connsiteX0" fmla="*/ 0 w 4972050"/>
              <a:gd name="connsiteY0" fmla="*/ 0 h 1445239"/>
              <a:gd name="connsiteX1" fmla="*/ 4972050 w 4972050"/>
              <a:gd name="connsiteY1" fmla="*/ 0 h 1445239"/>
              <a:gd name="connsiteX2" fmla="*/ 4972050 w 4972050"/>
              <a:gd name="connsiteY2" fmla="*/ 1445239 h 1445239"/>
              <a:gd name="connsiteX3" fmla="*/ 4846713 w 4972050"/>
              <a:gd name="connsiteY3" fmla="*/ 1445239 h 1445239"/>
              <a:gd name="connsiteX4" fmla="*/ 4846713 w 4972050"/>
              <a:gd name="connsiteY4" fmla="*/ 125337 h 1445239"/>
              <a:gd name="connsiteX5" fmla="*/ 125337 w 4972050"/>
              <a:gd name="connsiteY5" fmla="*/ 125337 h 1445239"/>
              <a:gd name="connsiteX6" fmla="*/ 125337 w 4972050"/>
              <a:gd name="connsiteY6" fmla="*/ 1445239 h 1445239"/>
              <a:gd name="connsiteX7" fmla="*/ 0 w 4972050"/>
              <a:gd name="connsiteY7" fmla="*/ 1445239 h 14452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72050" h="1445239">
                <a:moveTo>
                  <a:pt x="0" y="0"/>
                </a:moveTo>
                <a:lnTo>
                  <a:pt x="4972050" y="0"/>
                </a:lnTo>
                <a:lnTo>
                  <a:pt x="4972050" y="1445239"/>
                </a:lnTo>
                <a:lnTo>
                  <a:pt x="4846713" y="1445239"/>
                </a:lnTo>
                <a:lnTo>
                  <a:pt x="4846713" y="125337"/>
                </a:lnTo>
                <a:lnTo>
                  <a:pt x="125337" y="125337"/>
                </a:lnTo>
                <a:lnTo>
                  <a:pt x="125337" y="1445239"/>
                </a:lnTo>
                <a:lnTo>
                  <a:pt x="0" y="1445239"/>
                </a:lnTo>
                <a:close/>
              </a:path>
            </a:pathLst>
          </a:cu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55" name="Rectangle 54">
            <a:extLst>
              <a:ext uri="{FF2B5EF4-FFF2-40B4-BE49-F238E27FC236}">
                <a16:creationId xmlns:a16="http://schemas.microsoft.com/office/drawing/2014/main" id="{0EE1FF80-127F-C14A-99BE-1DFD9FA9C08F}"/>
              </a:ext>
            </a:extLst>
          </p:cNvPr>
          <p:cNvSpPr/>
          <p:nvPr/>
        </p:nvSpPr>
        <p:spPr>
          <a:xfrm rot="2735247">
            <a:off x="1354415" y="305526"/>
            <a:ext cx="104775" cy="144523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sp>
        <p:nvSpPr>
          <p:cNvPr id="56" name="Rectangle 55">
            <a:extLst>
              <a:ext uri="{FF2B5EF4-FFF2-40B4-BE49-F238E27FC236}">
                <a16:creationId xmlns:a16="http://schemas.microsoft.com/office/drawing/2014/main" id="{F063C28C-63D1-934A-A9CB-EE549358BEE5}"/>
              </a:ext>
            </a:extLst>
          </p:cNvPr>
          <p:cNvSpPr/>
          <p:nvPr/>
        </p:nvSpPr>
        <p:spPr>
          <a:xfrm rot="2735247">
            <a:off x="2082685" y="-138606"/>
            <a:ext cx="104775" cy="1445239"/>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accent3">
                  <a:lumMod val="50000"/>
                </a:schemeClr>
              </a:solidFill>
              <a:latin typeface="Fira Sans Condensed" panose="020B0503050000020004" pitchFamily="34" charset="0"/>
            </a:endParaRPr>
          </a:p>
        </p:txBody>
      </p:sp>
      <p:grpSp>
        <p:nvGrpSpPr>
          <p:cNvPr id="57" name="Group 56">
            <a:extLst>
              <a:ext uri="{FF2B5EF4-FFF2-40B4-BE49-F238E27FC236}">
                <a16:creationId xmlns:a16="http://schemas.microsoft.com/office/drawing/2014/main" id="{C7889A4A-D128-204A-BB71-76255EE5622D}"/>
              </a:ext>
            </a:extLst>
          </p:cNvPr>
          <p:cNvGrpSpPr/>
          <p:nvPr/>
        </p:nvGrpSpPr>
        <p:grpSpPr>
          <a:xfrm>
            <a:off x="3648402" y="5058791"/>
            <a:ext cx="8538632" cy="1634510"/>
            <a:chOff x="5776287" y="1615577"/>
            <a:chExt cx="5540254" cy="1634510"/>
          </a:xfrm>
        </p:grpSpPr>
        <p:grpSp>
          <p:nvGrpSpPr>
            <p:cNvPr id="58" name="Group 57">
              <a:extLst>
                <a:ext uri="{FF2B5EF4-FFF2-40B4-BE49-F238E27FC236}">
                  <a16:creationId xmlns:a16="http://schemas.microsoft.com/office/drawing/2014/main" id="{CC44DE81-8399-2047-BD98-C0424E7C91C3}"/>
                </a:ext>
              </a:extLst>
            </p:cNvPr>
            <p:cNvGrpSpPr/>
            <p:nvPr/>
          </p:nvGrpSpPr>
          <p:grpSpPr>
            <a:xfrm>
              <a:off x="6689400" y="1692598"/>
              <a:ext cx="4627141" cy="1557489"/>
              <a:chOff x="6689400" y="1692598"/>
              <a:chExt cx="4627141" cy="1557489"/>
            </a:xfrm>
          </p:grpSpPr>
          <p:sp>
            <p:nvSpPr>
              <p:cNvPr id="60" name="TextBox 59">
                <a:extLst>
                  <a:ext uri="{FF2B5EF4-FFF2-40B4-BE49-F238E27FC236}">
                    <a16:creationId xmlns:a16="http://schemas.microsoft.com/office/drawing/2014/main" id="{D8DDEAE3-58B7-1F43-9530-B3B56FC1144B}"/>
                  </a:ext>
                </a:extLst>
              </p:cNvPr>
              <p:cNvSpPr txBox="1"/>
              <p:nvPr/>
            </p:nvSpPr>
            <p:spPr>
              <a:xfrm>
                <a:off x="6711891" y="2080536"/>
                <a:ext cx="4604650" cy="1169551"/>
              </a:xfrm>
              <a:prstGeom prst="rect">
                <a:avLst/>
              </a:prstGeom>
              <a:noFill/>
            </p:spPr>
            <p:txBody>
              <a:bodyPr wrap="square" rtlCol="0">
                <a:spAutoFit/>
              </a:bodyPr>
              <a:lstStyle/>
              <a:p>
                <a:pPr marL="171450" indent="-171450">
                  <a:buFont typeface="Arial" panose="020B0604020202020204" pitchFamily="34" charset="0"/>
                  <a:buChar char="•"/>
                </a:pPr>
                <a:r>
                  <a:rPr lang="el-GR" altLang="ko-KR" sz="1400" dirty="0">
                    <a:solidFill>
                      <a:schemeClr val="accent3">
                        <a:lumMod val="50000"/>
                      </a:schemeClr>
                    </a:solidFill>
                    <a:latin typeface="Fira Sans Condensed" panose="020B0503050000020004" pitchFamily="34" charset="0"/>
                    <a:cs typeface="Arial" pitchFamily="34" charset="0"/>
                  </a:rPr>
                  <a:t>Αύξηση κόστους προμήθειας καυσίμου όπως το πετρέλαιο </a:t>
                </a:r>
                <a:r>
                  <a:rPr lang="el-GR" altLang="ko-KR" sz="1400" dirty="0">
                    <a:solidFill>
                      <a:schemeClr val="accent3">
                        <a:lumMod val="50000"/>
                      </a:schemeClr>
                    </a:solidFill>
                    <a:latin typeface="Fira Sans Condensed" panose="020B0503050000020004" pitchFamily="34" charset="0"/>
                    <a:cs typeface="Arial" pitchFamily="34" charset="0"/>
                    <a:sym typeface="Wingdings" panose="05000000000000000000" pitchFamily="2" charset="2"/>
                  </a:rPr>
                  <a:t> </a:t>
                </a:r>
                <a:r>
                  <a:rPr lang="el-GR" altLang="ko-KR" sz="1400" dirty="0">
                    <a:solidFill>
                      <a:schemeClr val="accent3">
                        <a:lumMod val="50000"/>
                      </a:schemeClr>
                    </a:solidFill>
                    <a:latin typeface="Fira Sans Condensed" panose="020B0503050000020004" pitchFamily="34" charset="0"/>
                    <a:cs typeface="Arial" pitchFamily="34" charset="0"/>
                  </a:rPr>
                  <a:t>Στροφή σε εναλλακτική μορφή θέρμανσης (σόμπα, τζάκι με φθηνά υλικά) </a:t>
                </a:r>
                <a:r>
                  <a:rPr lang="el-GR" altLang="ko-KR" sz="1400" dirty="0">
                    <a:solidFill>
                      <a:schemeClr val="accent3">
                        <a:lumMod val="50000"/>
                      </a:schemeClr>
                    </a:solidFill>
                    <a:latin typeface="Fira Sans Condensed" panose="020B0503050000020004" pitchFamily="34" charset="0"/>
                    <a:cs typeface="Arial" pitchFamily="34" charset="0"/>
                    <a:sym typeface="Wingdings" panose="05000000000000000000" pitchFamily="2" charset="2"/>
                  </a:rPr>
                  <a:t> </a:t>
                </a:r>
                <a:r>
                  <a:rPr lang="el-GR" altLang="ko-KR" sz="1400" dirty="0">
                    <a:solidFill>
                      <a:schemeClr val="accent3">
                        <a:lumMod val="50000"/>
                      </a:schemeClr>
                    </a:solidFill>
                    <a:latin typeface="Fira Sans Condensed" panose="020B0503050000020004" pitchFamily="34" charset="0"/>
                    <a:cs typeface="Arial" pitchFamily="34" charset="0"/>
                  </a:rPr>
                  <a:t>Μόλυνση περιβάλλοντος</a:t>
                </a:r>
                <a:endParaRPr lang="en-US" altLang="ko-KR" sz="1400" dirty="0">
                  <a:solidFill>
                    <a:schemeClr val="accent3">
                      <a:lumMod val="50000"/>
                    </a:schemeClr>
                  </a:solidFill>
                  <a:latin typeface="Fira Sans Condensed" panose="020B0503050000020004" pitchFamily="34" charset="0"/>
                  <a:cs typeface="Arial" pitchFamily="34" charset="0"/>
                </a:endParaRPr>
              </a:p>
              <a:p>
                <a:pPr marL="171450" indent="-171450">
                  <a:buFont typeface="Arial" panose="020B0604020202020204" pitchFamily="34" charset="0"/>
                  <a:buChar char="•"/>
                </a:pPr>
                <a:r>
                  <a:rPr lang="el-GR" altLang="ko-KR" sz="1400" dirty="0">
                    <a:solidFill>
                      <a:schemeClr val="accent3">
                        <a:lumMod val="50000"/>
                      </a:schemeClr>
                    </a:solidFill>
                    <a:latin typeface="Fira Sans Condensed" panose="020B0503050000020004" pitchFamily="34" charset="0"/>
                    <a:cs typeface="Arial" pitchFamily="34" charset="0"/>
                  </a:rPr>
                  <a:t>Χαμηλή ενεργειακή αποδοτικότητα οικίας </a:t>
                </a:r>
                <a:r>
                  <a:rPr lang="el-GR" altLang="ko-KR" sz="1400" dirty="0">
                    <a:solidFill>
                      <a:schemeClr val="accent3">
                        <a:lumMod val="50000"/>
                      </a:schemeClr>
                    </a:solidFill>
                    <a:latin typeface="Fira Sans Condensed" panose="020B0503050000020004" pitchFamily="34" charset="0"/>
                    <a:cs typeface="Arial" pitchFamily="34" charset="0"/>
                    <a:sym typeface="Wingdings" panose="05000000000000000000" pitchFamily="2" charset="2"/>
                  </a:rPr>
                  <a:t> Αυξημένη κατανάλωση ενέργειας  Αυξημένη εκπομπή ρυπών θερμοκηπίου</a:t>
                </a:r>
                <a:endParaRPr lang="el-GR" altLang="ko-KR" sz="1400" dirty="0">
                  <a:solidFill>
                    <a:schemeClr val="accent3">
                      <a:lumMod val="50000"/>
                    </a:schemeClr>
                  </a:solidFill>
                  <a:latin typeface="Fira Sans Condensed" panose="020B0503050000020004" pitchFamily="34" charset="0"/>
                  <a:cs typeface="Arial" pitchFamily="34" charset="0"/>
                </a:endParaRPr>
              </a:p>
            </p:txBody>
          </p:sp>
          <p:sp>
            <p:nvSpPr>
              <p:cNvPr id="61" name="TextBox 60">
                <a:extLst>
                  <a:ext uri="{FF2B5EF4-FFF2-40B4-BE49-F238E27FC236}">
                    <a16:creationId xmlns:a16="http://schemas.microsoft.com/office/drawing/2014/main" id="{9C76FDC9-46FE-AB4B-B3FD-C0EDC1306C60}"/>
                  </a:ext>
                </a:extLst>
              </p:cNvPr>
              <p:cNvSpPr txBox="1"/>
              <p:nvPr/>
            </p:nvSpPr>
            <p:spPr>
              <a:xfrm>
                <a:off x="6689400" y="1692598"/>
                <a:ext cx="4507692" cy="507831"/>
              </a:xfrm>
              <a:prstGeom prst="rect">
                <a:avLst/>
              </a:prstGeom>
              <a:noFill/>
            </p:spPr>
            <p:txBody>
              <a:bodyPr wrap="square" lIns="108000" rIns="108000" rtlCol="0">
                <a:spAutoFit/>
              </a:bodyPr>
              <a:lstStyle/>
              <a:p>
                <a:r>
                  <a:rPr lang="el-GR" altLang="ko-KR" sz="2700" b="1" dirty="0">
                    <a:solidFill>
                      <a:schemeClr val="accent3">
                        <a:lumMod val="50000"/>
                      </a:schemeClr>
                    </a:solidFill>
                    <a:latin typeface="Fira Sans Condensed" panose="020B0503050000020004" pitchFamily="34" charset="0"/>
                    <a:cs typeface="Arial" pitchFamily="34" charset="0"/>
                  </a:rPr>
                  <a:t>ΠΕΡΙΒΑΛΛΟΝΤΙΚΕΣ</a:t>
                </a:r>
                <a:endParaRPr lang="ko-KR" altLang="en-US" sz="2700" b="1" dirty="0">
                  <a:solidFill>
                    <a:schemeClr val="accent3">
                      <a:lumMod val="50000"/>
                    </a:schemeClr>
                  </a:solidFill>
                  <a:latin typeface="Fira Sans Condensed" panose="020B0503050000020004" pitchFamily="34" charset="0"/>
                  <a:cs typeface="Arial" pitchFamily="34" charset="0"/>
                </a:endParaRPr>
              </a:p>
            </p:txBody>
          </p:sp>
        </p:grpSp>
        <p:sp>
          <p:nvSpPr>
            <p:cNvPr id="59" name="TextBox 58">
              <a:extLst>
                <a:ext uri="{FF2B5EF4-FFF2-40B4-BE49-F238E27FC236}">
                  <a16:creationId xmlns:a16="http://schemas.microsoft.com/office/drawing/2014/main" id="{D80C6E5D-6350-5C4A-A97E-F340EF1422B5}"/>
                </a:ext>
              </a:extLst>
            </p:cNvPr>
            <p:cNvSpPr txBox="1"/>
            <p:nvPr/>
          </p:nvSpPr>
          <p:spPr>
            <a:xfrm>
              <a:off x="5776287" y="1615577"/>
              <a:ext cx="958096" cy="830997"/>
            </a:xfrm>
            <a:prstGeom prst="rect">
              <a:avLst/>
            </a:prstGeom>
            <a:noFill/>
          </p:spPr>
          <p:txBody>
            <a:bodyPr wrap="square" lIns="108000" rIns="108000" rtlCol="0">
              <a:spAutoFit/>
            </a:bodyPr>
            <a:lstStyle/>
            <a:p>
              <a:pPr algn="ctr"/>
              <a:r>
                <a:rPr lang="en-US" altLang="ko-KR" sz="4800" b="1" dirty="0">
                  <a:solidFill>
                    <a:schemeClr val="accent3">
                      <a:lumMod val="50000"/>
                    </a:schemeClr>
                  </a:solidFill>
                  <a:latin typeface="Fira Sans Condensed" panose="020B0503050000020004" pitchFamily="34" charset="0"/>
                  <a:cs typeface="Arial" pitchFamily="34" charset="0"/>
                </a:rPr>
                <a:t>0</a:t>
              </a:r>
              <a:r>
                <a:rPr lang="el-GR" altLang="ko-KR" sz="4800" b="1" dirty="0">
                  <a:solidFill>
                    <a:schemeClr val="accent3">
                      <a:lumMod val="50000"/>
                    </a:schemeClr>
                  </a:solidFill>
                  <a:latin typeface="Fira Sans Condensed" panose="020B0503050000020004" pitchFamily="34" charset="0"/>
                  <a:cs typeface="Arial" pitchFamily="34" charset="0"/>
                </a:rPr>
                <a:t>3</a:t>
              </a:r>
              <a:endParaRPr lang="ko-KR" altLang="en-US" sz="4800" b="1" dirty="0">
                <a:solidFill>
                  <a:schemeClr val="accent3">
                    <a:lumMod val="50000"/>
                  </a:schemeClr>
                </a:solidFill>
                <a:latin typeface="Fira Sans Condensed" panose="020B0503050000020004" pitchFamily="34" charset="0"/>
                <a:cs typeface="Arial" pitchFamily="34" charset="0"/>
              </a:endParaRPr>
            </a:p>
          </p:txBody>
        </p:sp>
      </p:grpSp>
    </p:spTree>
    <p:extLst>
      <p:ext uri="{BB962C8B-B14F-4D97-AF65-F5344CB8AC3E}">
        <p14:creationId xmlns:p14="http://schemas.microsoft.com/office/powerpoint/2010/main" val="97756493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1000"/>
                                        <p:tgtEl>
                                          <p:spTgt spid="39"/>
                                        </p:tgtEl>
                                      </p:cBhvr>
                                    </p:animEffect>
                                    <p:anim calcmode="lin" valueType="num">
                                      <p:cBhvr>
                                        <p:cTn id="8" dur="1000" fill="hold"/>
                                        <p:tgtEl>
                                          <p:spTgt spid="39"/>
                                        </p:tgtEl>
                                        <p:attrNameLst>
                                          <p:attrName>ppt_x</p:attrName>
                                        </p:attrNameLst>
                                      </p:cBhvr>
                                      <p:tavLst>
                                        <p:tav tm="0">
                                          <p:val>
                                            <p:strVal val="#ppt_x"/>
                                          </p:val>
                                        </p:tav>
                                        <p:tav tm="100000">
                                          <p:val>
                                            <p:strVal val="#ppt_x"/>
                                          </p:val>
                                        </p:tav>
                                      </p:tavLst>
                                    </p:anim>
                                    <p:anim calcmode="lin" valueType="num">
                                      <p:cBhvr>
                                        <p:cTn id="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Effect transition="in" filter="fade">
                                      <p:cBhvr>
                                        <p:cTn id="14" dur="1000"/>
                                        <p:tgtEl>
                                          <p:spTgt spid="44"/>
                                        </p:tgtEl>
                                      </p:cBhvr>
                                    </p:animEffect>
                                    <p:anim calcmode="lin" valueType="num">
                                      <p:cBhvr>
                                        <p:cTn id="15" dur="1000" fill="hold"/>
                                        <p:tgtEl>
                                          <p:spTgt spid="44"/>
                                        </p:tgtEl>
                                        <p:attrNameLst>
                                          <p:attrName>ppt_x</p:attrName>
                                        </p:attrNameLst>
                                      </p:cBhvr>
                                      <p:tavLst>
                                        <p:tav tm="0">
                                          <p:val>
                                            <p:strVal val="#ppt_x"/>
                                          </p:val>
                                        </p:tav>
                                        <p:tav tm="100000">
                                          <p:val>
                                            <p:strVal val="#ppt_x"/>
                                          </p:val>
                                        </p:tav>
                                      </p:tavLst>
                                    </p:anim>
                                    <p:anim calcmode="lin" valueType="num">
                                      <p:cBhvr>
                                        <p:cTn id="16"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7"/>
                                        </p:tgtEl>
                                        <p:attrNameLst>
                                          <p:attrName>style.visibility</p:attrName>
                                        </p:attrNameLst>
                                      </p:cBhvr>
                                      <p:to>
                                        <p:strVal val="visible"/>
                                      </p:to>
                                    </p:set>
                                    <p:animEffect transition="in" filter="fade">
                                      <p:cBhvr>
                                        <p:cTn id="21" dur="1000"/>
                                        <p:tgtEl>
                                          <p:spTgt spid="57"/>
                                        </p:tgtEl>
                                      </p:cBhvr>
                                    </p:animEffect>
                                    <p:anim calcmode="lin" valueType="num">
                                      <p:cBhvr>
                                        <p:cTn id="22" dur="1000" fill="hold"/>
                                        <p:tgtEl>
                                          <p:spTgt spid="57"/>
                                        </p:tgtEl>
                                        <p:attrNameLst>
                                          <p:attrName>ppt_x</p:attrName>
                                        </p:attrNameLst>
                                      </p:cBhvr>
                                      <p:tavLst>
                                        <p:tav tm="0">
                                          <p:val>
                                            <p:strVal val="#ppt_x"/>
                                          </p:val>
                                        </p:tav>
                                        <p:tav tm="100000">
                                          <p:val>
                                            <p:strVal val="#ppt_x"/>
                                          </p:val>
                                        </p:tav>
                                      </p:tavLst>
                                    </p:anim>
                                    <p:anim calcmode="lin" valueType="num">
                                      <p:cBhvr>
                                        <p:cTn id="23"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B408ED2A-DDCC-DF48-8067-BA07B8E7FEF7}"/>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just"/>
            <a:endParaRPr lang="el-GR" sz="2400" dirty="0">
              <a:solidFill>
                <a:schemeClr val="tx1">
                  <a:lumMod val="75000"/>
                  <a:lumOff val="25000"/>
                </a:schemeClr>
              </a:solidFill>
              <a:latin typeface="Fira Sans Condensed" panose="020B0503050000020004" pitchFamily="34" charset="0"/>
            </a:endParaRPr>
          </a:p>
        </p:txBody>
      </p:sp>
      <p:sp>
        <p:nvSpPr>
          <p:cNvPr id="47" name="Frame 46">
            <a:extLst>
              <a:ext uri="{FF2B5EF4-FFF2-40B4-BE49-F238E27FC236}">
                <a16:creationId xmlns:a16="http://schemas.microsoft.com/office/drawing/2014/main" id="{1E911FD8-E4BF-444B-BC43-AF63DBC6EA7F}"/>
              </a:ext>
            </a:extLst>
          </p:cNvPr>
          <p:cNvSpPr/>
          <p:nvPr/>
        </p:nvSpPr>
        <p:spPr>
          <a:xfrm>
            <a:off x="6514710" y="3467580"/>
            <a:ext cx="3988468" cy="2972376"/>
          </a:xfrm>
          <a:prstGeom prst="frame">
            <a:avLst>
              <a:gd name="adj1" fmla="val 9763"/>
            </a:avLst>
          </a:prstGeom>
          <a:solidFill>
            <a:schemeClr val="accent1">
              <a:lumMod val="75000"/>
            </a:schemeClr>
          </a:solidFill>
          <a:ln>
            <a:solidFill>
              <a:srgbClr val="64A32F"/>
            </a:solidFill>
          </a:ln>
          <a:effectLst>
            <a:outerShdw blurRad="596900" dist="76200" dir="7560000" sx="120000" sy="120000" algn="ctr" rotWithShape="0">
              <a:schemeClr val="accent1">
                <a:lumMod val="75000"/>
                <a:alpha val="83000"/>
              </a:schemeClr>
            </a:outerShdw>
          </a:effectLst>
          <a:scene3d>
            <a:camera prst="isometricOffAxis2Top">
              <a:rot lat="18448671" lon="2370244" rev="18834421"/>
            </a:camera>
            <a:lightRig rig="balanced" dir="t"/>
          </a:scene3d>
          <a:sp3d extrusionH="476250" contourW="6350">
            <a:extrusionClr>
              <a:schemeClr val="accent2">
                <a:lumMod val="75000"/>
              </a:schemeClr>
            </a:extrusionClr>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rgbClr val="FFFF00"/>
              </a:solidFill>
              <a:highlight>
                <a:srgbClr val="FFFF00"/>
              </a:highlight>
            </a:endParaRPr>
          </a:p>
        </p:txBody>
      </p:sp>
      <p:sp>
        <p:nvSpPr>
          <p:cNvPr id="51" name="Frame 50">
            <a:extLst>
              <a:ext uri="{FF2B5EF4-FFF2-40B4-BE49-F238E27FC236}">
                <a16:creationId xmlns:a16="http://schemas.microsoft.com/office/drawing/2014/main" id="{91CE4A3B-2CC5-0341-9881-F9F0C3D6CFB6}"/>
              </a:ext>
            </a:extLst>
          </p:cNvPr>
          <p:cNvSpPr/>
          <p:nvPr/>
        </p:nvSpPr>
        <p:spPr>
          <a:xfrm>
            <a:off x="6957790" y="3467580"/>
            <a:ext cx="2873207" cy="1860655"/>
          </a:xfrm>
          <a:prstGeom prst="frame">
            <a:avLst>
              <a:gd name="adj1" fmla="val 9763"/>
            </a:avLst>
          </a:prstGeom>
          <a:solidFill>
            <a:srgbClr val="92D050"/>
          </a:solidFill>
          <a:ln>
            <a:noFill/>
          </a:ln>
          <a:scene3d>
            <a:camera prst="isometricOffAxis2Top">
              <a:rot lat="18448671" lon="2370244" rev="18834421"/>
            </a:camera>
            <a:lightRig rig="balanced" dir="t"/>
          </a:scene3d>
          <a:sp3d extrusionH="476250" contourW="6350">
            <a:extrusionClr>
              <a:schemeClr val="accent2">
                <a:lumMod val="75000"/>
              </a:schemeClr>
            </a:extrusionClr>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2" name="Frame 51">
            <a:extLst>
              <a:ext uri="{FF2B5EF4-FFF2-40B4-BE49-F238E27FC236}">
                <a16:creationId xmlns:a16="http://schemas.microsoft.com/office/drawing/2014/main" id="{FC2CB612-B9A6-E64A-B55C-CC282F45B962}"/>
              </a:ext>
            </a:extLst>
          </p:cNvPr>
          <p:cNvSpPr/>
          <p:nvPr/>
        </p:nvSpPr>
        <p:spPr>
          <a:xfrm>
            <a:off x="7449309" y="2701374"/>
            <a:ext cx="2021786" cy="1532412"/>
          </a:xfrm>
          <a:prstGeom prst="frame">
            <a:avLst>
              <a:gd name="adj1" fmla="val 9763"/>
            </a:avLst>
          </a:prstGeom>
          <a:solidFill>
            <a:srgbClr val="92D050"/>
          </a:solidFill>
          <a:ln>
            <a:noFill/>
          </a:ln>
          <a:scene3d>
            <a:camera prst="isometricOffAxis2Top">
              <a:rot lat="18448671" lon="2370244" rev="18834421"/>
            </a:camera>
            <a:lightRig rig="balanced" dir="t"/>
          </a:scene3d>
          <a:sp3d extrusionH="476250" contourW="6350">
            <a:extrusionClr>
              <a:schemeClr val="accent2">
                <a:lumMod val="75000"/>
              </a:schemeClr>
            </a:extrusionClr>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3" name="Frame 52">
            <a:extLst>
              <a:ext uri="{FF2B5EF4-FFF2-40B4-BE49-F238E27FC236}">
                <a16:creationId xmlns:a16="http://schemas.microsoft.com/office/drawing/2014/main" id="{82D8705E-F70D-8842-8A5A-AB4EE3A11B3D}"/>
              </a:ext>
            </a:extLst>
          </p:cNvPr>
          <p:cNvSpPr/>
          <p:nvPr/>
        </p:nvSpPr>
        <p:spPr>
          <a:xfrm>
            <a:off x="7651293" y="2024124"/>
            <a:ext cx="1617818" cy="1179365"/>
          </a:xfrm>
          <a:prstGeom prst="frame">
            <a:avLst>
              <a:gd name="adj1" fmla="val 9763"/>
            </a:avLst>
          </a:prstGeom>
          <a:solidFill>
            <a:srgbClr val="92D050"/>
          </a:solidFill>
          <a:ln>
            <a:noFill/>
          </a:ln>
          <a:scene3d>
            <a:camera prst="isometricOffAxis2Top">
              <a:rot lat="18448671" lon="2370244" rev="18834421"/>
            </a:camera>
            <a:lightRig rig="balanced" dir="t"/>
          </a:scene3d>
          <a:sp3d extrusionH="476250" contourW="6350">
            <a:extrusionClr>
              <a:schemeClr val="accent2">
                <a:lumMod val="75000"/>
              </a:schemeClr>
            </a:extrusionClr>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4" name="Frame 53">
            <a:extLst>
              <a:ext uri="{FF2B5EF4-FFF2-40B4-BE49-F238E27FC236}">
                <a16:creationId xmlns:a16="http://schemas.microsoft.com/office/drawing/2014/main" id="{E69CAEC8-2A81-334F-A7C7-65D42722201A}"/>
              </a:ext>
            </a:extLst>
          </p:cNvPr>
          <p:cNvSpPr/>
          <p:nvPr/>
        </p:nvSpPr>
        <p:spPr>
          <a:xfrm>
            <a:off x="7893974" y="1307631"/>
            <a:ext cx="1229941" cy="1025677"/>
          </a:xfrm>
          <a:prstGeom prst="frame">
            <a:avLst>
              <a:gd name="adj1" fmla="val 9763"/>
            </a:avLst>
          </a:prstGeom>
          <a:solidFill>
            <a:srgbClr val="92D050">
              <a:alpha val="79000"/>
            </a:srgbClr>
          </a:solidFill>
          <a:ln>
            <a:noFill/>
          </a:ln>
          <a:scene3d>
            <a:camera prst="isometricOffAxis2Top">
              <a:rot lat="18448671" lon="2370244" rev="18834421"/>
            </a:camera>
            <a:lightRig rig="balanced" dir="t"/>
          </a:scene3d>
          <a:sp3d extrusionH="476250" contourW="6350">
            <a:extrusionClr>
              <a:schemeClr val="accent2">
                <a:lumMod val="75000"/>
              </a:schemeClr>
            </a:extrusionClr>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56" name="Rectangle 55">
            <a:extLst>
              <a:ext uri="{FF2B5EF4-FFF2-40B4-BE49-F238E27FC236}">
                <a16:creationId xmlns:a16="http://schemas.microsoft.com/office/drawing/2014/main" id="{B906B492-0788-DC41-A4D4-A1F5A345235F}"/>
              </a:ext>
            </a:extLst>
          </p:cNvPr>
          <p:cNvSpPr/>
          <p:nvPr/>
        </p:nvSpPr>
        <p:spPr>
          <a:xfrm>
            <a:off x="-18056" y="-12146"/>
            <a:ext cx="5423056" cy="7049760"/>
          </a:xfrm>
          <a:prstGeom prst="rect">
            <a:avLst/>
          </a:prstGeom>
          <a:solidFill>
            <a:schemeClr val="accent3">
              <a:lumMod val="50000"/>
              <a:alpha val="8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itle 5">
            <a:extLst>
              <a:ext uri="{FF2B5EF4-FFF2-40B4-BE49-F238E27FC236}">
                <a16:creationId xmlns:a16="http://schemas.microsoft.com/office/drawing/2014/main" id="{8CE05B44-9D9D-2343-B20B-CBED92222C57}"/>
              </a:ext>
            </a:extLst>
          </p:cNvPr>
          <p:cNvSpPr txBox="1">
            <a:spLocks/>
          </p:cNvSpPr>
          <p:nvPr/>
        </p:nvSpPr>
        <p:spPr>
          <a:xfrm>
            <a:off x="486353" y="379019"/>
            <a:ext cx="4414239" cy="1441450"/>
          </a:xfrm>
          <a:prstGeom prst="rect">
            <a:avLst/>
          </a:prstGeom>
        </p:spPr>
        <p:txBody>
          <a:bodyPr vert="horz" wrap="square" lIns="0" tIns="252000" rIns="0" bIns="108000" rtlCol="0" anchor="ctr">
            <a:noAutofit/>
          </a:bodyPr>
          <a:lstStyle>
            <a:lvl1pPr algn="l" defTabSz="914423" rtl="0" eaLnBrk="1" latinLnBrk="0" hangingPunct="1">
              <a:lnSpc>
                <a:spcPct val="90000"/>
              </a:lnSpc>
              <a:spcBef>
                <a:spcPct val="0"/>
              </a:spcBef>
              <a:buNone/>
              <a:defRPr sz="4400" kern="1200">
                <a:solidFill>
                  <a:schemeClr val="tx1"/>
                </a:solidFill>
                <a:latin typeface="+mj-lt"/>
                <a:ea typeface="+mj-ea"/>
                <a:cs typeface="+mj-cs"/>
              </a:defRPr>
            </a:lvl1pPr>
          </a:lstStyle>
          <a:p>
            <a:r>
              <a:rPr lang="el-GR" dirty="0">
                <a:solidFill>
                  <a:schemeClr val="bg1"/>
                </a:solidFill>
                <a:latin typeface="Fira Sans Condensed Medium" panose="020B0603050000020004" pitchFamily="34" charset="0"/>
              </a:rPr>
              <a:t>ΣΤΟΧΟΣ ΔΙΠΛΩΜΑΤΙΚΗΣ</a:t>
            </a:r>
            <a:endParaRPr lang="en-US" baseline="30000" dirty="0">
              <a:solidFill>
                <a:schemeClr val="bg1"/>
              </a:solidFill>
              <a:latin typeface="Fira Sans Condensed Medium" panose="020B0603050000020004" pitchFamily="34" charset="0"/>
            </a:endParaRPr>
          </a:p>
        </p:txBody>
      </p:sp>
      <p:sp>
        <p:nvSpPr>
          <p:cNvPr id="66" name="TextBox 65">
            <a:extLst>
              <a:ext uri="{FF2B5EF4-FFF2-40B4-BE49-F238E27FC236}">
                <a16:creationId xmlns:a16="http://schemas.microsoft.com/office/drawing/2014/main" id="{9153909A-0037-EB44-8F45-6927429290AB}"/>
              </a:ext>
            </a:extLst>
          </p:cNvPr>
          <p:cNvSpPr txBox="1"/>
          <p:nvPr/>
        </p:nvSpPr>
        <p:spPr>
          <a:xfrm>
            <a:off x="1348802" y="2821249"/>
            <a:ext cx="3376611" cy="1292662"/>
          </a:xfrm>
          <a:prstGeom prst="rect">
            <a:avLst/>
          </a:prstGeom>
          <a:noFill/>
        </p:spPr>
        <p:txBody>
          <a:bodyPr wrap="square" lIns="0" tIns="0" rIns="0" bIns="0" rtlCol="0">
            <a:spAutoFit/>
          </a:bodyPr>
          <a:lstStyle/>
          <a:p>
            <a:r>
              <a:rPr lang="el-GR" altLang="ko-KR" sz="2800" b="1" dirty="0">
                <a:solidFill>
                  <a:schemeClr val="bg1"/>
                </a:solidFill>
                <a:latin typeface="Fira Sans Condensed" panose="020B0603050000020004" pitchFamily="34" charset="0"/>
              </a:rPr>
              <a:t>Αναγνώριση των ενεργειακά φτωχών νοικοκυριών</a:t>
            </a:r>
            <a:endParaRPr lang="en-US" altLang="ko-KR" sz="2800" b="1" dirty="0">
              <a:solidFill>
                <a:schemeClr val="bg1"/>
              </a:solidFill>
              <a:latin typeface="Fira Sans Condensed" panose="020B0603050000020004" pitchFamily="34" charset="0"/>
            </a:endParaRPr>
          </a:p>
        </p:txBody>
      </p:sp>
      <p:sp>
        <p:nvSpPr>
          <p:cNvPr id="67" name="Frame 66">
            <a:extLst>
              <a:ext uri="{FF2B5EF4-FFF2-40B4-BE49-F238E27FC236}">
                <a16:creationId xmlns:a16="http://schemas.microsoft.com/office/drawing/2014/main" id="{12CDF49B-3C19-D146-A743-B62ECFD9C4B6}"/>
              </a:ext>
            </a:extLst>
          </p:cNvPr>
          <p:cNvSpPr/>
          <p:nvPr/>
        </p:nvSpPr>
        <p:spPr>
          <a:xfrm>
            <a:off x="8036807" y="556158"/>
            <a:ext cx="944274" cy="911809"/>
          </a:xfrm>
          <a:prstGeom prst="frame">
            <a:avLst>
              <a:gd name="adj1" fmla="val 9763"/>
            </a:avLst>
          </a:prstGeom>
          <a:solidFill>
            <a:srgbClr val="92D050">
              <a:alpha val="79000"/>
            </a:srgbClr>
          </a:solidFill>
          <a:ln>
            <a:noFill/>
          </a:ln>
          <a:scene3d>
            <a:camera prst="isometricOffAxis2Top">
              <a:rot lat="18448671" lon="2370244" rev="18834421"/>
            </a:camera>
            <a:lightRig rig="balanced" dir="t"/>
          </a:scene3d>
          <a:sp3d extrusionH="476250" contourW="6350">
            <a:extrusionClr>
              <a:schemeClr val="accent2">
                <a:lumMod val="75000"/>
              </a:schemeClr>
            </a:extrusionClr>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68" name="Frame 67">
            <a:extLst>
              <a:ext uri="{FF2B5EF4-FFF2-40B4-BE49-F238E27FC236}">
                <a16:creationId xmlns:a16="http://schemas.microsoft.com/office/drawing/2014/main" id="{0BEF842B-B574-8A4D-ABA9-D4FAD2961407}"/>
              </a:ext>
            </a:extLst>
          </p:cNvPr>
          <p:cNvSpPr/>
          <p:nvPr/>
        </p:nvSpPr>
        <p:spPr>
          <a:xfrm>
            <a:off x="8293195" y="64787"/>
            <a:ext cx="506202" cy="470528"/>
          </a:xfrm>
          <a:prstGeom prst="frame">
            <a:avLst>
              <a:gd name="adj1" fmla="val 9763"/>
            </a:avLst>
          </a:prstGeom>
          <a:solidFill>
            <a:srgbClr val="92D050">
              <a:alpha val="79000"/>
            </a:srgbClr>
          </a:solidFill>
          <a:ln>
            <a:noFill/>
          </a:ln>
          <a:scene3d>
            <a:camera prst="isometricOffAxis2Top">
              <a:rot lat="18448671" lon="2370244" rev="18834421"/>
            </a:camera>
            <a:lightRig rig="balanced" dir="t"/>
          </a:scene3d>
          <a:sp3d extrusionH="476250" contourW="6350">
            <a:extrusionClr>
              <a:schemeClr val="accent2">
                <a:lumMod val="75000"/>
              </a:schemeClr>
            </a:extrusionClr>
            <a:contourClr>
              <a:schemeClr val="accent2">
                <a:lumMod val="75000"/>
              </a:schemeClr>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endParaRPr>
          </a:p>
        </p:txBody>
      </p:sp>
      <p:sp>
        <p:nvSpPr>
          <p:cNvPr id="70" name="Half Frame 12">
            <a:extLst>
              <a:ext uri="{FF2B5EF4-FFF2-40B4-BE49-F238E27FC236}">
                <a16:creationId xmlns:a16="http://schemas.microsoft.com/office/drawing/2014/main" id="{56794C38-B996-584E-96AA-6D6024846097}"/>
              </a:ext>
            </a:extLst>
          </p:cNvPr>
          <p:cNvSpPr/>
          <p:nvPr/>
        </p:nvSpPr>
        <p:spPr>
          <a:xfrm>
            <a:off x="341917" y="2351704"/>
            <a:ext cx="630937" cy="598582"/>
          </a:xfrm>
          <a:prstGeom prst="halfFrame">
            <a:avLst>
              <a:gd name="adj1" fmla="val 12083"/>
              <a:gd name="adj2" fmla="val 1467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71" name="Half Frame 12">
            <a:extLst>
              <a:ext uri="{FF2B5EF4-FFF2-40B4-BE49-F238E27FC236}">
                <a16:creationId xmlns:a16="http://schemas.microsoft.com/office/drawing/2014/main" id="{F5E10BE0-54EE-DB47-ABBC-416D159C6C4D}"/>
              </a:ext>
            </a:extLst>
          </p:cNvPr>
          <p:cNvSpPr/>
          <p:nvPr/>
        </p:nvSpPr>
        <p:spPr>
          <a:xfrm rot="10800000">
            <a:off x="4444927" y="3752505"/>
            <a:ext cx="648572" cy="645402"/>
          </a:xfrm>
          <a:prstGeom prst="halfFrame">
            <a:avLst>
              <a:gd name="adj1" fmla="val 14672"/>
              <a:gd name="adj2" fmla="val 1553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Tree>
    <p:extLst>
      <p:ext uri="{BB962C8B-B14F-4D97-AF65-F5344CB8AC3E}">
        <p14:creationId xmlns:p14="http://schemas.microsoft.com/office/powerpoint/2010/main" val="35801103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 calcmode="lin" valueType="num">
                                      <p:cBhvr additive="base">
                                        <p:cTn id="7" dur="500" fill="hold"/>
                                        <p:tgtEl>
                                          <p:spTgt spid="68"/>
                                        </p:tgtEl>
                                        <p:attrNameLst>
                                          <p:attrName>ppt_x</p:attrName>
                                        </p:attrNameLst>
                                      </p:cBhvr>
                                      <p:tavLst>
                                        <p:tav tm="0">
                                          <p:val>
                                            <p:strVal val="1+#ppt_w/2"/>
                                          </p:val>
                                        </p:tav>
                                        <p:tav tm="100000">
                                          <p:val>
                                            <p:strVal val="#ppt_x"/>
                                          </p:val>
                                        </p:tav>
                                      </p:tavLst>
                                    </p:anim>
                                    <p:anim calcmode="lin" valueType="num">
                                      <p:cBhvr additive="base">
                                        <p:cTn id="8" dur="500" fill="hold"/>
                                        <p:tgtEl>
                                          <p:spTgt spid="6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3" fill="hold" grpId="0" nodeType="afterEffect">
                                  <p:stCondLst>
                                    <p:cond delay="0"/>
                                  </p:stCondLst>
                                  <p:childTnLst>
                                    <p:set>
                                      <p:cBhvr>
                                        <p:cTn id="11" dur="1" fill="hold">
                                          <p:stCondLst>
                                            <p:cond delay="0"/>
                                          </p:stCondLst>
                                        </p:cTn>
                                        <p:tgtEl>
                                          <p:spTgt spid="67"/>
                                        </p:tgtEl>
                                        <p:attrNameLst>
                                          <p:attrName>style.visibility</p:attrName>
                                        </p:attrNameLst>
                                      </p:cBhvr>
                                      <p:to>
                                        <p:strVal val="visible"/>
                                      </p:to>
                                    </p:set>
                                    <p:anim calcmode="lin" valueType="num">
                                      <p:cBhvr additive="base">
                                        <p:cTn id="12" dur="500" fill="hold"/>
                                        <p:tgtEl>
                                          <p:spTgt spid="67"/>
                                        </p:tgtEl>
                                        <p:attrNameLst>
                                          <p:attrName>ppt_x</p:attrName>
                                        </p:attrNameLst>
                                      </p:cBhvr>
                                      <p:tavLst>
                                        <p:tav tm="0">
                                          <p:val>
                                            <p:strVal val="1+#ppt_w/2"/>
                                          </p:val>
                                        </p:tav>
                                        <p:tav tm="100000">
                                          <p:val>
                                            <p:strVal val="#ppt_x"/>
                                          </p:val>
                                        </p:tav>
                                      </p:tavLst>
                                    </p:anim>
                                    <p:anim calcmode="lin" valueType="num">
                                      <p:cBhvr additive="base">
                                        <p:cTn id="13" dur="500" fill="hold"/>
                                        <p:tgtEl>
                                          <p:spTgt spid="67"/>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3"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additive="base">
                                        <p:cTn id="17" dur="500" fill="hold"/>
                                        <p:tgtEl>
                                          <p:spTgt spid="54"/>
                                        </p:tgtEl>
                                        <p:attrNameLst>
                                          <p:attrName>ppt_x</p:attrName>
                                        </p:attrNameLst>
                                      </p:cBhvr>
                                      <p:tavLst>
                                        <p:tav tm="0">
                                          <p:val>
                                            <p:strVal val="1+#ppt_w/2"/>
                                          </p:val>
                                        </p:tav>
                                        <p:tav tm="100000">
                                          <p:val>
                                            <p:strVal val="#ppt_x"/>
                                          </p:val>
                                        </p:tav>
                                      </p:tavLst>
                                    </p:anim>
                                    <p:anim calcmode="lin" valueType="num">
                                      <p:cBhvr additive="base">
                                        <p:cTn id="18" dur="500" fill="hold"/>
                                        <p:tgtEl>
                                          <p:spTgt spid="5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3" fill="hold" grpId="0" nodeType="afterEffect">
                                  <p:stCondLst>
                                    <p:cond delay="0"/>
                                  </p:stCondLst>
                                  <p:childTnLst>
                                    <p:set>
                                      <p:cBhvr>
                                        <p:cTn id="21" dur="1" fill="hold">
                                          <p:stCondLst>
                                            <p:cond delay="0"/>
                                          </p:stCondLst>
                                        </p:cTn>
                                        <p:tgtEl>
                                          <p:spTgt spid="53"/>
                                        </p:tgtEl>
                                        <p:attrNameLst>
                                          <p:attrName>style.visibility</p:attrName>
                                        </p:attrNameLst>
                                      </p:cBhvr>
                                      <p:to>
                                        <p:strVal val="visible"/>
                                      </p:to>
                                    </p:set>
                                    <p:anim calcmode="lin" valueType="num">
                                      <p:cBhvr additive="base">
                                        <p:cTn id="22" dur="500" fill="hold"/>
                                        <p:tgtEl>
                                          <p:spTgt spid="53"/>
                                        </p:tgtEl>
                                        <p:attrNameLst>
                                          <p:attrName>ppt_x</p:attrName>
                                        </p:attrNameLst>
                                      </p:cBhvr>
                                      <p:tavLst>
                                        <p:tav tm="0">
                                          <p:val>
                                            <p:strVal val="1+#ppt_w/2"/>
                                          </p:val>
                                        </p:tav>
                                        <p:tav tm="100000">
                                          <p:val>
                                            <p:strVal val="#ppt_x"/>
                                          </p:val>
                                        </p:tav>
                                      </p:tavLst>
                                    </p:anim>
                                    <p:anim calcmode="lin" valueType="num">
                                      <p:cBhvr additive="base">
                                        <p:cTn id="23" dur="500" fill="hold"/>
                                        <p:tgtEl>
                                          <p:spTgt spid="53"/>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2" presetClass="entr" presetSubtype="3"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additive="base">
                                        <p:cTn id="27" dur="500" fill="hold"/>
                                        <p:tgtEl>
                                          <p:spTgt spid="52"/>
                                        </p:tgtEl>
                                        <p:attrNameLst>
                                          <p:attrName>ppt_x</p:attrName>
                                        </p:attrNameLst>
                                      </p:cBhvr>
                                      <p:tavLst>
                                        <p:tav tm="0">
                                          <p:val>
                                            <p:strVal val="1+#ppt_w/2"/>
                                          </p:val>
                                        </p:tav>
                                        <p:tav tm="100000">
                                          <p:val>
                                            <p:strVal val="#ppt_x"/>
                                          </p:val>
                                        </p:tav>
                                      </p:tavLst>
                                    </p:anim>
                                    <p:anim calcmode="lin" valueType="num">
                                      <p:cBhvr additive="base">
                                        <p:cTn id="28" dur="500" fill="hold"/>
                                        <p:tgtEl>
                                          <p:spTgt spid="52"/>
                                        </p:tgtEl>
                                        <p:attrNameLst>
                                          <p:attrName>ppt_y</p:attrName>
                                        </p:attrNameLst>
                                      </p:cBhvr>
                                      <p:tavLst>
                                        <p:tav tm="0">
                                          <p:val>
                                            <p:strVal val="0-#ppt_h/2"/>
                                          </p:val>
                                        </p:tav>
                                        <p:tav tm="100000">
                                          <p:val>
                                            <p:strVal val="#ppt_y"/>
                                          </p:val>
                                        </p:tav>
                                      </p:tavLst>
                                    </p:anim>
                                  </p:childTnLst>
                                </p:cTn>
                              </p:par>
                            </p:childTnLst>
                          </p:cTn>
                        </p:par>
                        <p:par>
                          <p:cTn id="29" fill="hold">
                            <p:stCondLst>
                              <p:cond delay="2500"/>
                            </p:stCondLst>
                            <p:childTnLst>
                              <p:par>
                                <p:cTn id="30" presetID="2" presetClass="entr" presetSubtype="3" fill="hold" grpId="0"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additive="base">
                                        <p:cTn id="32" dur="500" fill="hold"/>
                                        <p:tgtEl>
                                          <p:spTgt spid="51"/>
                                        </p:tgtEl>
                                        <p:attrNameLst>
                                          <p:attrName>ppt_x</p:attrName>
                                        </p:attrNameLst>
                                      </p:cBhvr>
                                      <p:tavLst>
                                        <p:tav tm="0">
                                          <p:val>
                                            <p:strVal val="1+#ppt_w/2"/>
                                          </p:val>
                                        </p:tav>
                                        <p:tav tm="100000">
                                          <p:val>
                                            <p:strVal val="#ppt_x"/>
                                          </p:val>
                                        </p:tav>
                                      </p:tavLst>
                                    </p:anim>
                                    <p:anim calcmode="lin" valueType="num">
                                      <p:cBhvr additive="base">
                                        <p:cTn id="33" dur="500" fill="hold"/>
                                        <p:tgtEl>
                                          <p:spTgt spid="51"/>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2" presetClass="entr" presetSubtype="4"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additive="base">
                                        <p:cTn id="37" dur="500" fill="hold"/>
                                        <p:tgtEl>
                                          <p:spTgt spid="47"/>
                                        </p:tgtEl>
                                        <p:attrNameLst>
                                          <p:attrName>ppt_x</p:attrName>
                                        </p:attrNameLst>
                                      </p:cBhvr>
                                      <p:tavLst>
                                        <p:tav tm="0">
                                          <p:val>
                                            <p:strVal val="#ppt_x"/>
                                          </p:val>
                                        </p:tav>
                                        <p:tav tm="100000">
                                          <p:val>
                                            <p:strVal val="#ppt_x"/>
                                          </p:val>
                                        </p:tav>
                                      </p:tavLst>
                                    </p:anim>
                                    <p:anim calcmode="lin" valueType="num">
                                      <p:cBhvr additive="base">
                                        <p:cTn id="38"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8" presetClass="emph" presetSubtype="0" fill="hold" grpId="0" nodeType="clickEffect">
                                  <p:stCondLst>
                                    <p:cond delay="0"/>
                                  </p:stCondLst>
                                  <p:iterate type="lt">
                                    <p:tmPct val="4000"/>
                                  </p:iterate>
                                  <p:childTnLst>
                                    <p:set>
                                      <p:cBhvr override="childStyle">
                                        <p:cTn id="42" dur="500" fill="hold"/>
                                        <p:tgtEl>
                                          <p:spTgt spid="66"/>
                                        </p:tgtEl>
                                        <p:attrNameLst>
                                          <p:attrName>style.textDecorationUnderline</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51" grpId="0" animBg="1"/>
      <p:bldP spid="52" grpId="0" animBg="1"/>
      <p:bldP spid="53" grpId="0" animBg="1"/>
      <p:bldP spid="54" grpId="0" animBg="1"/>
      <p:bldP spid="66" grpId="0"/>
      <p:bldP spid="67" grpId="0" animBg="1"/>
      <p:bldP spid="6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0" name="Picture 129">
            <a:extLst>
              <a:ext uri="{FF2B5EF4-FFF2-40B4-BE49-F238E27FC236}">
                <a16:creationId xmlns:a16="http://schemas.microsoft.com/office/drawing/2014/main" id="{6F94F004-6838-4B4C-A370-438B4ACA66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5715" y="4280610"/>
            <a:ext cx="5140569" cy="1986241"/>
          </a:xfrm>
          <a:prstGeom prst="rect">
            <a:avLst/>
          </a:prstGeom>
        </p:spPr>
      </p:pic>
      <p:pic>
        <p:nvPicPr>
          <p:cNvPr id="132" name="Picture 131">
            <a:extLst>
              <a:ext uri="{FF2B5EF4-FFF2-40B4-BE49-F238E27FC236}">
                <a16:creationId xmlns:a16="http://schemas.microsoft.com/office/drawing/2014/main" id="{07829F87-E4D9-A245-B35D-156CC1F9AA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0999" y="803965"/>
            <a:ext cx="3534508" cy="3476645"/>
          </a:xfrm>
          <a:prstGeom prst="rect">
            <a:avLst/>
          </a:prstGeom>
        </p:spPr>
      </p:pic>
    </p:spTree>
    <p:extLst>
      <p:ext uri="{BB962C8B-B14F-4D97-AF65-F5344CB8AC3E}">
        <p14:creationId xmlns:p14="http://schemas.microsoft.com/office/powerpoint/2010/main" val="70460894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500">
        <p15:prstTrans prst="curtains"/>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B2E43493-C4E2-4941-A96D-2510F73CE2B8}"/>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just"/>
            <a:endParaRPr lang="el-GR" sz="2400" dirty="0">
              <a:solidFill>
                <a:schemeClr val="tx1">
                  <a:lumMod val="75000"/>
                  <a:lumOff val="25000"/>
                </a:schemeClr>
              </a:solidFill>
              <a:latin typeface="Fira Sans Condensed" panose="020B0603050000020004" pitchFamily="34" charset="0"/>
            </a:endParaRPr>
          </a:p>
        </p:txBody>
      </p:sp>
      <p:sp>
        <p:nvSpPr>
          <p:cNvPr id="34" name="Text Placeholder 1">
            <a:extLst>
              <a:ext uri="{FF2B5EF4-FFF2-40B4-BE49-F238E27FC236}">
                <a16:creationId xmlns:a16="http://schemas.microsoft.com/office/drawing/2014/main" id="{851B192D-17B0-FA43-A988-C44579D7EEEC}"/>
              </a:ext>
            </a:extLst>
          </p:cNvPr>
          <p:cNvSpPr>
            <a:spLocks noGrp="1"/>
          </p:cNvSpPr>
          <p:nvPr>
            <p:ph type="body" sz="quarter" idx="10"/>
          </p:nvPr>
        </p:nvSpPr>
        <p:spPr>
          <a:xfrm>
            <a:off x="323529" y="339509"/>
            <a:ext cx="11573197" cy="724247"/>
          </a:xfrm>
        </p:spPr>
        <p:txBody>
          <a:bodyPr>
            <a:normAutofit fontScale="92500" lnSpcReduction="20000"/>
          </a:bodyPr>
          <a:lstStyle/>
          <a:p>
            <a:pPr algn="l"/>
            <a:r>
              <a:rPr lang="el-GR" sz="4800" dirty="0">
                <a:solidFill>
                  <a:schemeClr val="accent3">
                    <a:lumMod val="75000"/>
                  </a:schemeClr>
                </a:solidFill>
                <a:latin typeface="Fira Sans Condensed" panose="020B0603050000020004" pitchFamily="34" charset="0"/>
              </a:rPr>
              <a:t>ΕΝΣΩΜΑΤΩΝΕΙ</a:t>
            </a:r>
            <a:r>
              <a:rPr lang="en-US" dirty="0">
                <a:solidFill>
                  <a:schemeClr val="accent3">
                    <a:lumMod val="75000"/>
                  </a:schemeClr>
                </a:solidFill>
                <a:latin typeface="Fira Sans Condensed" panose="020B0603050000020004" pitchFamily="34" charset="0"/>
              </a:rPr>
              <a:t>:</a:t>
            </a:r>
          </a:p>
        </p:txBody>
      </p:sp>
      <p:sp>
        <p:nvSpPr>
          <p:cNvPr id="36" name="Rectangle: Rounded Corners 4">
            <a:extLst>
              <a:ext uri="{FF2B5EF4-FFF2-40B4-BE49-F238E27FC236}">
                <a16:creationId xmlns:a16="http://schemas.microsoft.com/office/drawing/2014/main" id="{AA31C147-5C6E-E645-BE74-7143455B9C5A}"/>
              </a:ext>
            </a:extLst>
          </p:cNvPr>
          <p:cNvSpPr/>
          <p:nvPr/>
        </p:nvSpPr>
        <p:spPr>
          <a:xfrm>
            <a:off x="1270552" y="2049129"/>
            <a:ext cx="839602" cy="748516"/>
          </a:xfrm>
          <a:prstGeom prst="roundRect">
            <a:avLst>
              <a:gd name="adj" fmla="val 6167"/>
            </a:avLst>
          </a:prstGeom>
          <a:solidFill>
            <a:srgbClr val="64A32F"/>
          </a:solid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Condensed" panose="020B0603050000020004" pitchFamily="34" charset="0"/>
            </a:endParaRPr>
          </a:p>
        </p:txBody>
      </p:sp>
      <p:sp>
        <p:nvSpPr>
          <p:cNvPr id="43" name="Chevron 13">
            <a:extLst>
              <a:ext uri="{FF2B5EF4-FFF2-40B4-BE49-F238E27FC236}">
                <a16:creationId xmlns:a16="http://schemas.microsoft.com/office/drawing/2014/main" id="{1D95E2E3-8037-1C49-B4A3-7CDEA2346AD3}"/>
              </a:ext>
            </a:extLst>
          </p:cNvPr>
          <p:cNvSpPr/>
          <p:nvPr/>
        </p:nvSpPr>
        <p:spPr>
          <a:xfrm>
            <a:off x="2802181" y="2206877"/>
            <a:ext cx="400199" cy="513159"/>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Fira Sans Condensed" panose="020B0603050000020004" pitchFamily="34" charset="0"/>
            </a:endParaRPr>
          </a:p>
        </p:txBody>
      </p:sp>
      <p:grpSp>
        <p:nvGrpSpPr>
          <p:cNvPr id="44" name="Group 43">
            <a:extLst>
              <a:ext uri="{FF2B5EF4-FFF2-40B4-BE49-F238E27FC236}">
                <a16:creationId xmlns:a16="http://schemas.microsoft.com/office/drawing/2014/main" id="{FFA184DD-1DED-B548-9523-C8E2C04E34EE}"/>
              </a:ext>
            </a:extLst>
          </p:cNvPr>
          <p:cNvGrpSpPr/>
          <p:nvPr/>
        </p:nvGrpSpPr>
        <p:grpSpPr>
          <a:xfrm>
            <a:off x="3631509" y="2152580"/>
            <a:ext cx="6972991" cy="621752"/>
            <a:chOff x="3779910" y="1641096"/>
            <a:chExt cx="4896547" cy="621752"/>
          </a:xfrm>
        </p:grpSpPr>
        <p:sp>
          <p:nvSpPr>
            <p:cNvPr id="45" name="TextBox 44">
              <a:extLst>
                <a:ext uri="{FF2B5EF4-FFF2-40B4-BE49-F238E27FC236}">
                  <a16:creationId xmlns:a16="http://schemas.microsoft.com/office/drawing/2014/main" id="{A4211576-DA15-B14A-AAF5-8CA7C805716D}"/>
                </a:ext>
              </a:extLst>
            </p:cNvPr>
            <p:cNvSpPr txBox="1"/>
            <p:nvPr/>
          </p:nvSpPr>
          <p:spPr>
            <a:xfrm>
              <a:off x="3779913" y="1924294"/>
              <a:ext cx="4896544" cy="338554"/>
            </a:xfrm>
            <a:prstGeom prst="rect">
              <a:avLst/>
            </a:prstGeom>
            <a:noFill/>
          </p:spPr>
          <p:txBody>
            <a:bodyPr wrap="square" rtlCol="0">
              <a:spAutoFit/>
            </a:bodyPr>
            <a:lstStyle/>
            <a:p>
              <a:r>
                <a:rPr lang="el-GR" altLang="ko-KR" sz="1600" dirty="0">
                  <a:solidFill>
                    <a:schemeClr val="tx1">
                      <a:lumMod val="75000"/>
                      <a:lumOff val="25000"/>
                    </a:schemeClr>
                  </a:solidFill>
                  <a:latin typeface="Fira Sans Condensed" panose="020B0603050000020004" pitchFamily="34" charset="0"/>
                </a:rPr>
                <a:t>Γαλλία, Ελλάδα, Ιρλανδία, Ισπανία, Ιταλία, Κροατία, Λετονία, Ρουμανία</a:t>
              </a:r>
              <a:endParaRPr lang="ko-KR" altLang="en-US" sz="1600" dirty="0">
                <a:solidFill>
                  <a:schemeClr val="tx1">
                    <a:lumMod val="75000"/>
                    <a:lumOff val="25000"/>
                  </a:schemeClr>
                </a:solidFill>
                <a:latin typeface="Fira Sans Condensed" panose="020B0603050000020004" pitchFamily="34" charset="0"/>
              </a:endParaRPr>
            </a:p>
          </p:txBody>
        </p:sp>
        <p:sp>
          <p:nvSpPr>
            <p:cNvPr id="46" name="TextBox 45">
              <a:extLst>
                <a:ext uri="{FF2B5EF4-FFF2-40B4-BE49-F238E27FC236}">
                  <a16:creationId xmlns:a16="http://schemas.microsoft.com/office/drawing/2014/main" id="{28B482FF-FB61-9F46-86D1-3705F6E8D596}"/>
                </a:ext>
              </a:extLst>
            </p:cNvPr>
            <p:cNvSpPr txBox="1"/>
            <p:nvPr/>
          </p:nvSpPr>
          <p:spPr>
            <a:xfrm>
              <a:off x="3779910" y="1641096"/>
              <a:ext cx="4896544" cy="369332"/>
            </a:xfrm>
            <a:prstGeom prst="rect">
              <a:avLst/>
            </a:prstGeom>
            <a:noFill/>
          </p:spPr>
          <p:txBody>
            <a:bodyPr wrap="square" rtlCol="0">
              <a:spAutoFit/>
            </a:bodyPr>
            <a:lstStyle/>
            <a:p>
              <a:r>
                <a:rPr lang="en-US" altLang="ko-KR" b="1" dirty="0">
                  <a:solidFill>
                    <a:schemeClr val="tx1">
                      <a:lumMod val="75000"/>
                      <a:lumOff val="25000"/>
                    </a:schemeClr>
                  </a:solidFill>
                  <a:latin typeface="Fira Sans Condensed" panose="020B0603050000020004" pitchFamily="34" charset="0"/>
                </a:rPr>
                <a:t>8</a:t>
              </a:r>
              <a:r>
                <a:rPr lang="en-US" altLang="ko-KR" sz="1600" b="1" dirty="0">
                  <a:solidFill>
                    <a:schemeClr val="tx1">
                      <a:lumMod val="75000"/>
                      <a:lumOff val="25000"/>
                    </a:schemeClr>
                  </a:solidFill>
                  <a:latin typeface="Fira Sans Condensed" panose="020B0603050000020004" pitchFamily="34" charset="0"/>
                </a:rPr>
                <a:t> E</a:t>
              </a:r>
              <a:r>
                <a:rPr lang="el-GR" altLang="ko-KR" sz="1600" b="1" dirty="0" err="1">
                  <a:solidFill>
                    <a:schemeClr val="tx1">
                      <a:lumMod val="75000"/>
                      <a:lumOff val="25000"/>
                    </a:schemeClr>
                  </a:solidFill>
                  <a:latin typeface="Fira Sans Condensed" panose="020B0603050000020004" pitchFamily="34" charset="0"/>
                </a:rPr>
                <a:t>υρωπαϊκές</a:t>
              </a:r>
              <a:r>
                <a:rPr lang="el-GR" altLang="ko-KR" sz="1600" b="1" dirty="0">
                  <a:solidFill>
                    <a:schemeClr val="tx1">
                      <a:lumMod val="75000"/>
                      <a:lumOff val="25000"/>
                    </a:schemeClr>
                  </a:solidFill>
                  <a:latin typeface="Fira Sans Condensed" panose="020B0603050000020004" pitchFamily="34" charset="0"/>
                </a:rPr>
                <a:t> χώρες</a:t>
              </a:r>
              <a:endParaRPr lang="ko-KR" altLang="en-US" sz="1600" b="1" dirty="0">
                <a:solidFill>
                  <a:schemeClr val="tx1">
                    <a:lumMod val="75000"/>
                    <a:lumOff val="25000"/>
                  </a:schemeClr>
                </a:solidFill>
                <a:latin typeface="Fira Sans Condensed" panose="020B0603050000020004" pitchFamily="34" charset="0"/>
              </a:endParaRPr>
            </a:p>
          </p:txBody>
        </p:sp>
      </p:grpSp>
      <p:sp>
        <p:nvSpPr>
          <p:cNvPr id="84" name="Rectangle 1">
            <a:extLst>
              <a:ext uri="{FF2B5EF4-FFF2-40B4-BE49-F238E27FC236}">
                <a16:creationId xmlns:a16="http://schemas.microsoft.com/office/drawing/2014/main" id="{51E83F43-5934-554E-9CAB-4055C8539A32}"/>
              </a:ext>
            </a:extLst>
          </p:cNvPr>
          <p:cNvSpPr>
            <a:spLocks noChangeAspect="1"/>
          </p:cNvSpPr>
          <p:nvPr/>
        </p:nvSpPr>
        <p:spPr>
          <a:xfrm>
            <a:off x="1510668" y="4809839"/>
            <a:ext cx="369718" cy="369009"/>
          </a:xfrm>
          <a:custGeom>
            <a:avLst/>
            <a:gdLst/>
            <a:ahLst/>
            <a:cxnLst/>
            <a:rect l="l" t="t" r="r" b="b"/>
            <a:pathLst>
              <a:path w="4020621" h="4012920">
                <a:moveTo>
                  <a:pt x="780213" y="3724888"/>
                </a:moveTo>
                <a:lnTo>
                  <a:pt x="2868445" y="3724888"/>
                </a:lnTo>
                <a:lnTo>
                  <a:pt x="2868445" y="4012920"/>
                </a:lnTo>
                <a:lnTo>
                  <a:pt x="780213" y="4012920"/>
                </a:lnTo>
                <a:close/>
                <a:moveTo>
                  <a:pt x="4020621" y="2152587"/>
                </a:moveTo>
                <a:lnTo>
                  <a:pt x="4020621" y="3448731"/>
                </a:lnTo>
                <a:lnTo>
                  <a:pt x="3903908" y="3386593"/>
                </a:lnTo>
                <a:lnTo>
                  <a:pt x="3903908" y="2214725"/>
                </a:lnTo>
                <a:close/>
                <a:moveTo>
                  <a:pt x="1582587" y="1544569"/>
                </a:moveTo>
                <a:cubicBezTo>
                  <a:pt x="1525677" y="1652847"/>
                  <a:pt x="1434945" y="1739939"/>
                  <a:pt x="1324158" y="1792547"/>
                </a:cubicBezTo>
                <a:lnTo>
                  <a:pt x="1790243" y="1792547"/>
                </a:lnTo>
                <a:cubicBezTo>
                  <a:pt x="1708293" y="1721838"/>
                  <a:pt x="1638004" y="1638154"/>
                  <a:pt x="1582587" y="1544569"/>
                </a:cubicBezTo>
                <a:close/>
                <a:moveTo>
                  <a:pt x="1238323" y="1312673"/>
                </a:moveTo>
                <a:cubicBezTo>
                  <a:pt x="1173622" y="1312673"/>
                  <a:pt x="1121172" y="1365123"/>
                  <a:pt x="1121172" y="1429824"/>
                </a:cubicBezTo>
                <a:cubicBezTo>
                  <a:pt x="1121172" y="1494525"/>
                  <a:pt x="1173622" y="1546975"/>
                  <a:pt x="1238323" y="1546975"/>
                </a:cubicBezTo>
                <a:cubicBezTo>
                  <a:pt x="1303024" y="1546975"/>
                  <a:pt x="1355474" y="1494525"/>
                  <a:pt x="1355474" y="1429824"/>
                </a:cubicBezTo>
                <a:cubicBezTo>
                  <a:pt x="1355474" y="1365123"/>
                  <a:pt x="1303024" y="1312673"/>
                  <a:pt x="1238323" y="1312673"/>
                </a:cubicBezTo>
                <a:close/>
                <a:moveTo>
                  <a:pt x="870057" y="1312673"/>
                </a:moveTo>
                <a:cubicBezTo>
                  <a:pt x="805356" y="1312673"/>
                  <a:pt x="752906" y="1365123"/>
                  <a:pt x="752906" y="1429824"/>
                </a:cubicBezTo>
                <a:cubicBezTo>
                  <a:pt x="752906" y="1494525"/>
                  <a:pt x="805356" y="1546975"/>
                  <a:pt x="870057" y="1546975"/>
                </a:cubicBezTo>
                <a:cubicBezTo>
                  <a:pt x="934758" y="1546975"/>
                  <a:pt x="987208" y="1494525"/>
                  <a:pt x="987208" y="1429824"/>
                </a:cubicBezTo>
                <a:cubicBezTo>
                  <a:pt x="987208" y="1365123"/>
                  <a:pt x="934758" y="1312673"/>
                  <a:pt x="870057" y="1312673"/>
                </a:cubicBezTo>
                <a:close/>
                <a:moveTo>
                  <a:pt x="2775838" y="1127627"/>
                </a:moveTo>
                <a:cubicBezTo>
                  <a:pt x="2666578" y="1127627"/>
                  <a:pt x="2578006" y="1216199"/>
                  <a:pt x="2578006" y="1325459"/>
                </a:cubicBezTo>
                <a:cubicBezTo>
                  <a:pt x="2578006" y="1434719"/>
                  <a:pt x="2666578" y="1523291"/>
                  <a:pt x="2775838" y="1523291"/>
                </a:cubicBezTo>
                <a:cubicBezTo>
                  <a:pt x="2885098" y="1523291"/>
                  <a:pt x="2973670" y="1434719"/>
                  <a:pt x="2973670" y="1325459"/>
                </a:cubicBezTo>
                <a:cubicBezTo>
                  <a:pt x="2973670" y="1216199"/>
                  <a:pt x="2885098" y="1127627"/>
                  <a:pt x="2775838" y="1127627"/>
                </a:cubicBezTo>
                <a:close/>
                <a:moveTo>
                  <a:pt x="2153949" y="1127627"/>
                </a:moveTo>
                <a:cubicBezTo>
                  <a:pt x="2044689" y="1127627"/>
                  <a:pt x="1956117" y="1216199"/>
                  <a:pt x="1956117" y="1325459"/>
                </a:cubicBezTo>
                <a:cubicBezTo>
                  <a:pt x="1956117" y="1434719"/>
                  <a:pt x="2044689" y="1523291"/>
                  <a:pt x="2153949" y="1523291"/>
                </a:cubicBezTo>
                <a:cubicBezTo>
                  <a:pt x="2263209" y="1523291"/>
                  <a:pt x="2351781" y="1434719"/>
                  <a:pt x="2351781" y="1325459"/>
                </a:cubicBezTo>
                <a:cubicBezTo>
                  <a:pt x="2351781" y="1216199"/>
                  <a:pt x="2263209" y="1127627"/>
                  <a:pt x="2153949" y="1127627"/>
                </a:cubicBezTo>
                <a:close/>
                <a:moveTo>
                  <a:pt x="1238323" y="956510"/>
                </a:moveTo>
                <a:cubicBezTo>
                  <a:pt x="1173622" y="956510"/>
                  <a:pt x="1121172" y="1008960"/>
                  <a:pt x="1121172" y="1073661"/>
                </a:cubicBezTo>
                <a:cubicBezTo>
                  <a:pt x="1121172" y="1138362"/>
                  <a:pt x="1173622" y="1190812"/>
                  <a:pt x="1238323" y="1190812"/>
                </a:cubicBezTo>
                <a:cubicBezTo>
                  <a:pt x="1303024" y="1190812"/>
                  <a:pt x="1355474" y="1138362"/>
                  <a:pt x="1355474" y="1073661"/>
                </a:cubicBezTo>
                <a:cubicBezTo>
                  <a:pt x="1355474" y="1008960"/>
                  <a:pt x="1303024" y="956510"/>
                  <a:pt x="1238323" y="956510"/>
                </a:cubicBezTo>
                <a:close/>
                <a:moveTo>
                  <a:pt x="870057" y="956510"/>
                </a:moveTo>
                <a:cubicBezTo>
                  <a:pt x="805356" y="956510"/>
                  <a:pt x="752906" y="1008960"/>
                  <a:pt x="752906" y="1073661"/>
                </a:cubicBezTo>
                <a:cubicBezTo>
                  <a:pt x="752906" y="1138362"/>
                  <a:pt x="805356" y="1190812"/>
                  <a:pt x="870057" y="1190812"/>
                </a:cubicBezTo>
                <a:cubicBezTo>
                  <a:pt x="934758" y="1190812"/>
                  <a:pt x="987208" y="1138362"/>
                  <a:pt x="987208" y="1073661"/>
                </a:cubicBezTo>
                <a:cubicBezTo>
                  <a:pt x="987208" y="1008960"/>
                  <a:pt x="934758" y="956510"/>
                  <a:pt x="870057" y="956510"/>
                </a:cubicBezTo>
                <a:close/>
                <a:moveTo>
                  <a:pt x="2775838" y="526176"/>
                </a:moveTo>
                <a:cubicBezTo>
                  <a:pt x="2666578" y="526176"/>
                  <a:pt x="2578006" y="614748"/>
                  <a:pt x="2578006" y="724008"/>
                </a:cubicBezTo>
                <a:cubicBezTo>
                  <a:pt x="2578006" y="833268"/>
                  <a:pt x="2666578" y="921840"/>
                  <a:pt x="2775838" y="921840"/>
                </a:cubicBezTo>
                <a:cubicBezTo>
                  <a:pt x="2885098" y="921840"/>
                  <a:pt x="2973670" y="833268"/>
                  <a:pt x="2973670" y="724008"/>
                </a:cubicBezTo>
                <a:cubicBezTo>
                  <a:pt x="2973670" y="614748"/>
                  <a:pt x="2885098" y="526176"/>
                  <a:pt x="2775838" y="526176"/>
                </a:cubicBezTo>
                <a:close/>
                <a:moveTo>
                  <a:pt x="2153949" y="526176"/>
                </a:moveTo>
                <a:cubicBezTo>
                  <a:pt x="2044689" y="526176"/>
                  <a:pt x="1956117" y="614748"/>
                  <a:pt x="1956117" y="724008"/>
                </a:cubicBezTo>
                <a:cubicBezTo>
                  <a:pt x="1956117" y="833268"/>
                  <a:pt x="2044689" y="921840"/>
                  <a:pt x="2153949" y="921840"/>
                </a:cubicBezTo>
                <a:cubicBezTo>
                  <a:pt x="2263209" y="921840"/>
                  <a:pt x="2351781" y="833268"/>
                  <a:pt x="2351781" y="724008"/>
                </a:cubicBezTo>
                <a:cubicBezTo>
                  <a:pt x="2351781" y="614748"/>
                  <a:pt x="2263209" y="526176"/>
                  <a:pt x="2153949" y="526176"/>
                </a:cubicBezTo>
                <a:close/>
                <a:moveTo>
                  <a:pt x="2464893" y="0"/>
                </a:moveTo>
                <a:cubicBezTo>
                  <a:pt x="3030837" y="0"/>
                  <a:pt x="3489626" y="458789"/>
                  <a:pt x="3489626" y="1024733"/>
                </a:cubicBezTo>
                <a:cubicBezTo>
                  <a:pt x="3489626" y="1442455"/>
                  <a:pt x="3239684" y="1801800"/>
                  <a:pt x="2880320" y="1959209"/>
                </a:cubicBezTo>
                <a:lnTo>
                  <a:pt x="2880320" y="2008571"/>
                </a:lnTo>
                <a:lnTo>
                  <a:pt x="3250857" y="2008571"/>
                </a:lnTo>
                <a:lnTo>
                  <a:pt x="3250857" y="2359970"/>
                </a:lnTo>
                <a:lnTo>
                  <a:pt x="3437294" y="2359970"/>
                </a:lnTo>
                <a:lnTo>
                  <a:pt x="3437294" y="2360694"/>
                </a:lnTo>
                <a:lnTo>
                  <a:pt x="3852060" y="2233461"/>
                </a:lnTo>
                <a:lnTo>
                  <a:pt x="3852060" y="3367858"/>
                </a:lnTo>
                <a:lnTo>
                  <a:pt x="3437294" y="3240624"/>
                </a:lnTo>
                <a:lnTo>
                  <a:pt x="3437294" y="3241349"/>
                </a:lnTo>
                <a:lnTo>
                  <a:pt x="3250857" y="3241349"/>
                </a:lnTo>
                <a:lnTo>
                  <a:pt x="3250857" y="3633063"/>
                </a:lnTo>
                <a:lnTo>
                  <a:pt x="298529" y="3633063"/>
                </a:lnTo>
                <a:lnTo>
                  <a:pt x="298529" y="2431730"/>
                </a:lnTo>
                <a:lnTo>
                  <a:pt x="0" y="2008571"/>
                </a:lnTo>
                <a:lnTo>
                  <a:pt x="298529" y="2008571"/>
                </a:lnTo>
                <a:lnTo>
                  <a:pt x="792088" y="2008571"/>
                </a:lnTo>
                <a:lnTo>
                  <a:pt x="792088" y="1796817"/>
                </a:lnTo>
                <a:cubicBezTo>
                  <a:pt x="587745" y="1700755"/>
                  <a:pt x="447370" y="1492642"/>
                  <a:pt x="447370" y="1251742"/>
                </a:cubicBezTo>
                <a:cubicBezTo>
                  <a:pt x="447370" y="916605"/>
                  <a:pt x="719053" y="644923"/>
                  <a:pt x="1054190" y="644923"/>
                </a:cubicBezTo>
                <a:cubicBezTo>
                  <a:pt x="1212753" y="644923"/>
                  <a:pt x="1357112" y="705740"/>
                  <a:pt x="1463939" y="806702"/>
                </a:cubicBezTo>
                <a:cubicBezTo>
                  <a:pt x="1563407" y="345444"/>
                  <a:pt x="1973809" y="0"/>
                  <a:pt x="2464893"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bg1"/>
              </a:solidFill>
              <a:latin typeface="Fira Sans Condensed" panose="020B0603050000020004" pitchFamily="34" charset="0"/>
            </a:endParaRPr>
          </a:p>
        </p:txBody>
      </p:sp>
      <p:sp>
        <p:nvSpPr>
          <p:cNvPr id="116" name="Rectangle: Rounded Corners 4">
            <a:extLst>
              <a:ext uri="{FF2B5EF4-FFF2-40B4-BE49-F238E27FC236}">
                <a16:creationId xmlns:a16="http://schemas.microsoft.com/office/drawing/2014/main" id="{9235BF0A-441B-CA47-8594-53BA198FF2F9}"/>
              </a:ext>
            </a:extLst>
          </p:cNvPr>
          <p:cNvSpPr/>
          <p:nvPr/>
        </p:nvSpPr>
        <p:spPr>
          <a:xfrm>
            <a:off x="1270551" y="3351902"/>
            <a:ext cx="839602" cy="748516"/>
          </a:xfrm>
          <a:prstGeom prst="roundRect">
            <a:avLst>
              <a:gd name="adj" fmla="val 6167"/>
            </a:avLst>
          </a:prstGeom>
          <a:solidFill>
            <a:srgbClr val="64A32F"/>
          </a:solid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Condensed" panose="020B0603050000020004" pitchFamily="34" charset="0"/>
            </a:endParaRPr>
          </a:p>
        </p:txBody>
      </p:sp>
      <p:sp>
        <p:nvSpPr>
          <p:cNvPr id="118" name="Chevron 13">
            <a:extLst>
              <a:ext uri="{FF2B5EF4-FFF2-40B4-BE49-F238E27FC236}">
                <a16:creationId xmlns:a16="http://schemas.microsoft.com/office/drawing/2014/main" id="{E2A3DECF-4B99-A541-9342-F963E66D3812}"/>
              </a:ext>
            </a:extLst>
          </p:cNvPr>
          <p:cNvSpPr/>
          <p:nvPr/>
        </p:nvSpPr>
        <p:spPr>
          <a:xfrm>
            <a:off x="2802180" y="3509650"/>
            <a:ext cx="400199" cy="513159"/>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Fira Sans Condensed" panose="020B0603050000020004" pitchFamily="34" charset="0"/>
            </a:endParaRPr>
          </a:p>
        </p:txBody>
      </p:sp>
      <p:grpSp>
        <p:nvGrpSpPr>
          <p:cNvPr id="119" name="Group 118">
            <a:extLst>
              <a:ext uri="{FF2B5EF4-FFF2-40B4-BE49-F238E27FC236}">
                <a16:creationId xmlns:a16="http://schemas.microsoft.com/office/drawing/2014/main" id="{562091DA-0913-7743-AC62-061091A6BBAD}"/>
              </a:ext>
            </a:extLst>
          </p:cNvPr>
          <p:cNvGrpSpPr/>
          <p:nvPr/>
        </p:nvGrpSpPr>
        <p:grpSpPr>
          <a:xfrm>
            <a:off x="3645638" y="3332178"/>
            <a:ext cx="4928978" cy="860509"/>
            <a:chOff x="3779911" y="1717580"/>
            <a:chExt cx="4896546" cy="860509"/>
          </a:xfrm>
        </p:grpSpPr>
        <p:sp>
          <p:nvSpPr>
            <p:cNvPr id="120" name="TextBox 119">
              <a:extLst>
                <a:ext uri="{FF2B5EF4-FFF2-40B4-BE49-F238E27FC236}">
                  <a16:creationId xmlns:a16="http://schemas.microsoft.com/office/drawing/2014/main" id="{19F2B893-3832-EB45-93CB-AC500B0518E4}"/>
                </a:ext>
              </a:extLst>
            </p:cNvPr>
            <p:cNvSpPr txBox="1"/>
            <p:nvPr/>
          </p:nvSpPr>
          <p:spPr>
            <a:xfrm>
              <a:off x="3779911" y="1993314"/>
              <a:ext cx="4896544" cy="584775"/>
            </a:xfrm>
            <a:prstGeom prst="rect">
              <a:avLst/>
            </a:prstGeom>
            <a:noFill/>
          </p:spPr>
          <p:txBody>
            <a:bodyPr wrap="square" rtlCol="0">
              <a:spAutoFit/>
            </a:bodyPr>
            <a:lstStyle/>
            <a:p>
              <a:r>
                <a:rPr lang="el-GR" altLang="ko-KR" sz="1600" dirty="0">
                  <a:solidFill>
                    <a:schemeClr val="tx1">
                      <a:lumMod val="75000"/>
                      <a:lumOff val="25000"/>
                    </a:schemeClr>
                  </a:solidFill>
                  <a:latin typeface="Fira Sans Condensed" panose="020B0603050000020004" pitchFamily="34" charset="0"/>
                </a:rPr>
                <a:t>Εννέα διαφορετικές μέθοδοι επεξεργασίας και ανάλυσης διαφορετικής δομής δεδομένων – </a:t>
              </a:r>
              <a:r>
                <a:rPr lang="en-US" altLang="ko-KR" sz="1600" dirty="0">
                  <a:solidFill>
                    <a:schemeClr val="tx1">
                      <a:lumMod val="75000"/>
                      <a:lumOff val="25000"/>
                    </a:schemeClr>
                  </a:solidFill>
                  <a:latin typeface="Fira Sans Condensed" panose="020B0603050000020004" pitchFamily="34" charset="0"/>
                </a:rPr>
                <a:t>Datasets</a:t>
              </a:r>
              <a:endParaRPr lang="ko-KR" altLang="en-US" sz="1600" dirty="0">
                <a:solidFill>
                  <a:schemeClr val="tx1">
                    <a:lumMod val="75000"/>
                    <a:lumOff val="25000"/>
                  </a:schemeClr>
                </a:solidFill>
                <a:latin typeface="Fira Sans Condensed" panose="020B0603050000020004" pitchFamily="34" charset="0"/>
              </a:endParaRPr>
            </a:p>
          </p:txBody>
        </p:sp>
        <p:sp>
          <p:nvSpPr>
            <p:cNvPr id="121" name="TextBox 120">
              <a:extLst>
                <a:ext uri="{FF2B5EF4-FFF2-40B4-BE49-F238E27FC236}">
                  <a16:creationId xmlns:a16="http://schemas.microsoft.com/office/drawing/2014/main" id="{EF240C62-C91B-E945-8E1C-526595FD2857}"/>
                </a:ext>
              </a:extLst>
            </p:cNvPr>
            <p:cNvSpPr txBox="1"/>
            <p:nvPr/>
          </p:nvSpPr>
          <p:spPr>
            <a:xfrm>
              <a:off x="3779913" y="1717580"/>
              <a:ext cx="4896544" cy="369332"/>
            </a:xfrm>
            <a:prstGeom prst="rect">
              <a:avLst/>
            </a:prstGeom>
            <a:noFill/>
          </p:spPr>
          <p:txBody>
            <a:bodyPr wrap="square" rtlCol="0">
              <a:spAutoFit/>
            </a:bodyPr>
            <a:lstStyle/>
            <a:p>
              <a:r>
                <a:rPr lang="en-US" altLang="ko-KR" b="1" dirty="0">
                  <a:solidFill>
                    <a:schemeClr val="tx1">
                      <a:lumMod val="75000"/>
                      <a:lumOff val="25000"/>
                    </a:schemeClr>
                  </a:solidFill>
                  <a:latin typeface="Fira Sans Condensed" panose="020B0603050000020004" pitchFamily="34" charset="0"/>
                </a:rPr>
                <a:t>9</a:t>
              </a:r>
              <a:r>
                <a:rPr lang="en-US" altLang="ko-KR" sz="1600" b="1" dirty="0">
                  <a:solidFill>
                    <a:schemeClr val="tx1">
                      <a:lumMod val="75000"/>
                      <a:lumOff val="25000"/>
                    </a:schemeClr>
                  </a:solidFill>
                  <a:latin typeface="Fira Sans Condensed" panose="020B0603050000020004" pitchFamily="34" charset="0"/>
                </a:rPr>
                <a:t> </a:t>
              </a:r>
              <a:r>
                <a:rPr lang="el-GR" altLang="ko-KR" sz="1600" b="1" dirty="0">
                  <a:solidFill>
                    <a:schemeClr val="tx1">
                      <a:lumMod val="75000"/>
                      <a:lumOff val="25000"/>
                    </a:schemeClr>
                  </a:solidFill>
                  <a:latin typeface="Fira Sans Condensed" panose="020B0603050000020004" pitchFamily="34" charset="0"/>
                </a:rPr>
                <a:t>Μ</a:t>
              </a:r>
              <a:r>
                <a:rPr lang="en-US" altLang="ko-KR" sz="1600" b="1" dirty="0" err="1">
                  <a:solidFill>
                    <a:schemeClr val="tx1">
                      <a:lumMod val="75000"/>
                      <a:lumOff val="25000"/>
                    </a:schemeClr>
                  </a:solidFill>
                  <a:latin typeface="Fira Sans Condensed" panose="020B0603050000020004" pitchFamily="34" charset="0"/>
                </a:rPr>
                <a:t>έ</a:t>
              </a:r>
              <a:r>
                <a:rPr lang="el-GR" altLang="ko-KR" sz="1600" b="1" dirty="0" err="1">
                  <a:solidFill>
                    <a:schemeClr val="tx1">
                      <a:lumMod val="75000"/>
                      <a:lumOff val="25000"/>
                    </a:schemeClr>
                  </a:solidFill>
                  <a:latin typeface="Fira Sans Condensed" panose="020B0603050000020004" pitchFamily="34" charset="0"/>
                </a:rPr>
                <a:t>θοδοι</a:t>
              </a:r>
              <a:r>
                <a:rPr lang="el-GR" altLang="ko-KR" sz="1600" b="1" dirty="0">
                  <a:solidFill>
                    <a:schemeClr val="tx1">
                      <a:lumMod val="75000"/>
                      <a:lumOff val="25000"/>
                    </a:schemeClr>
                  </a:solidFill>
                  <a:latin typeface="Fira Sans Condensed" panose="020B0603050000020004" pitchFamily="34" charset="0"/>
                </a:rPr>
                <a:t> ανάλυσης</a:t>
              </a:r>
              <a:endParaRPr lang="ko-KR" altLang="en-US" sz="1600" b="1" dirty="0">
                <a:solidFill>
                  <a:schemeClr val="tx1">
                    <a:lumMod val="75000"/>
                    <a:lumOff val="25000"/>
                  </a:schemeClr>
                </a:solidFill>
                <a:latin typeface="Fira Sans Condensed" panose="020B0603050000020004" pitchFamily="34" charset="0"/>
              </a:endParaRPr>
            </a:p>
          </p:txBody>
        </p:sp>
      </p:grpSp>
      <p:sp>
        <p:nvSpPr>
          <p:cNvPr id="122" name="Rectangle: Rounded Corners 4">
            <a:extLst>
              <a:ext uri="{FF2B5EF4-FFF2-40B4-BE49-F238E27FC236}">
                <a16:creationId xmlns:a16="http://schemas.microsoft.com/office/drawing/2014/main" id="{237E06A0-BA43-104A-BF70-6C47D58A1536}"/>
              </a:ext>
            </a:extLst>
          </p:cNvPr>
          <p:cNvSpPr/>
          <p:nvPr/>
        </p:nvSpPr>
        <p:spPr>
          <a:xfrm>
            <a:off x="1270550" y="4654675"/>
            <a:ext cx="839602" cy="748516"/>
          </a:xfrm>
          <a:prstGeom prst="roundRect">
            <a:avLst>
              <a:gd name="adj" fmla="val 6167"/>
            </a:avLst>
          </a:prstGeom>
          <a:solidFill>
            <a:srgbClr val="64A32F"/>
          </a:solidFill>
          <a:ln w="34925">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Fira Sans Condensed" panose="020B0603050000020004" pitchFamily="34" charset="0"/>
            </a:endParaRPr>
          </a:p>
        </p:txBody>
      </p:sp>
      <p:sp>
        <p:nvSpPr>
          <p:cNvPr id="124" name="Chevron 13">
            <a:extLst>
              <a:ext uri="{FF2B5EF4-FFF2-40B4-BE49-F238E27FC236}">
                <a16:creationId xmlns:a16="http://schemas.microsoft.com/office/drawing/2014/main" id="{1086A71E-01AD-3A41-AF1B-3C4FECDD628F}"/>
              </a:ext>
            </a:extLst>
          </p:cNvPr>
          <p:cNvSpPr/>
          <p:nvPr/>
        </p:nvSpPr>
        <p:spPr>
          <a:xfrm>
            <a:off x="2802179" y="4812423"/>
            <a:ext cx="400199" cy="513159"/>
          </a:xfrm>
          <a:prstGeom prst="chevron">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Fira Sans Condensed" panose="020B0603050000020004" pitchFamily="34" charset="0"/>
            </a:endParaRPr>
          </a:p>
        </p:txBody>
      </p:sp>
      <p:grpSp>
        <p:nvGrpSpPr>
          <p:cNvPr id="125" name="Group 124">
            <a:extLst>
              <a:ext uri="{FF2B5EF4-FFF2-40B4-BE49-F238E27FC236}">
                <a16:creationId xmlns:a16="http://schemas.microsoft.com/office/drawing/2014/main" id="{B34DC5EE-3E17-DB42-809E-7E1645F20C25}"/>
              </a:ext>
            </a:extLst>
          </p:cNvPr>
          <p:cNvGrpSpPr/>
          <p:nvPr/>
        </p:nvGrpSpPr>
        <p:grpSpPr>
          <a:xfrm>
            <a:off x="3631509" y="4734812"/>
            <a:ext cx="4928976" cy="613132"/>
            <a:chOff x="3779912" y="1717580"/>
            <a:chExt cx="4896544" cy="613132"/>
          </a:xfrm>
        </p:grpSpPr>
        <p:sp>
          <p:nvSpPr>
            <p:cNvPr id="126" name="TextBox 125">
              <a:extLst>
                <a:ext uri="{FF2B5EF4-FFF2-40B4-BE49-F238E27FC236}">
                  <a16:creationId xmlns:a16="http://schemas.microsoft.com/office/drawing/2014/main" id="{4E6AF93F-6349-AC45-9C14-2B74C8D70AD4}"/>
                </a:ext>
              </a:extLst>
            </p:cNvPr>
            <p:cNvSpPr txBox="1"/>
            <p:nvPr/>
          </p:nvSpPr>
          <p:spPr>
            <a:xfrm>
              <a:off x="3779912" y="1992158"/>
              <a:ext cx="4896544" cy="338554"/>
            </a:xfrm>
            <a:prstGeom prst="rect">
              <a:avLst/>
            </a:prstGeom>
            <a:noFill/>
          </p:spPr>
          <p:txBody>
            <a:bodyPr wrap="square" rtlCol="0">
              <a:spAutoFit/>
            </a:bodyPr>
            <a:lstStyle/>
            <a:p>
              <a:r>
                <a:rPr lang="en-US" altLang="ko-KR" sz="1600" dirty="0">
                  <a:solidFill>
                    <a:schemeClr val="tx1">
                      <a:lumMod val="75000"/>
                      <a:lumOff val="25000"/>
                    </a:schemeClr>
                  </a:solidFill>
                  <a:latin typeface="Fira Sans Condensed" panose="020B0603050000020004" pitchFamily="34" charset="0"/>
                </a:rPr>
                <a:t>10%, LIHC, </a:t>
              </a:r>
              <a:r>
                <a:rPr lang="en-US" altLang="ko-KR" sz="1600" dirty="0" err="1">
                  <a:solidFill>
                    <a:schemeClr val="tx1">
                      <a:lumMod val="75000"/>
                      <a:lumOff val="25000"/>
                    </a:schemeClr>
                  </a:solidFill>
                  <a:latin typeface="Fira Sans Condensed" panose="020B0603050000020004" pitchFamily="34" charset="0"/>
                </a:rPr>
                <a:t>SocialWatt</a:t>
              </a:r>
              <a:r>
                <a:rPr lang="en-US" altLang="ko-KR" sz="1600" dirty="0">
                  <a:solidFill>
                    <a:schemeClr val="tx1">
                      <a:lumMod val="75000"/>
                      <a:lumOff val="25000"/>
                    </a:schemeClr>
                  </a:solidFill>
                  <a:latin typeface="Fira Sans Condensed" panose="020B0603050000020004" pitchFamily="34" charset="0"/>
                </a:rPr>
                <a:t>, 2M, M/2, Arrears on Utility Bills</a:t>
              </a:r>
              <a:endParaRPr lang="ko-KR" altLang="en-US" sz="1600" dirty="0">
                <a:solidFill>
                  <a:schemeClr val="tx1">
                    <a:lumMod val="75000"/>
                    <a:lumOff val="25000"/>
                  </a:schemeClr>
                </a:solidFill>
                <a:latin typeface="Fira Sans Condensed" panose="020B0603050000020004" pitchFamily="34" charset="0"/>
              </a:endParaRPr>
            </a:p>
          </p:txBody>
        </p:sp>
        <p:sp>
          <p:nvSpPr>
            <p:cNvPr id="127" name="TextBox 126">
              <a:extLst>
                <a:ext uri="{FF2B5EF4-FFF2-40B4-BE49-F238E27FC236}">
                  <a16:creationId xmlns:a16="http://schemas.microsoft.com/office/drawing/2014/main" id="{799A6CF6-A270-424A-91C8-25495F1EA789}"/>
                </a:ext>
              </a:extLst>
            </p:cNvPr>
            <p:cNvSpPr txBox="1"/>
            <p:nvPr/>
          </p:nvSpPr>
          <p:spPr>
            <a:xfrm>
              <a:off x="3779912" y="1717580"/>
              <a:ext cx="4896544" cy="369332"/>
            </a:xfrm>
            <a:prstGeom prst="rect">
              <a:avLst/>
            </a:prstGeom>
            <a:noFill/>
          </p:spPr>
          <p:txBody>
            <a:bodyPr wrap="square" rtlCol="0">
              <a:spAutoFit/>
            </a:bodyPr>
            <a:lstStyle/>
            <a:p>
              <a:r>
                <a:rPr lang="en-US" altLang="ko-KR" b="1" dirty="0">
                  <a:solidFill>
                    <a:schemeClr val="tx1">
                      <a:lumMod val="75000"/>
                      <a:lumOff val="25000"/>
                    </a:schemeClr>
                  </a:solidFill>
                  <a:latin typeface="Fira Sans Condensed" panose="020B0603050000020004" pitchFamily="34" charset="0"/>
                </a:rPr>
                <a:t>6</a:t>
              </a:r>
              <a:r>
                <a:rPr lang="en-US" altLang="ko-KR" sz="1600" b="1" dirty="0">
                  <a:solidFill>
                    <a:schemeClr val="tx1">
                      <a:lumMod val="75000"/>
                      <a:lumOff val="25000"/>
                    </a:schemeClr>
                  </a:solidFill>
                  <a:latin typeface="Fira Sans Condensed" panose="020B0603050000020004" pitchFamily="34" charset="0"/>
                </a:rPr>
                <a:t> </a:t>
              </a:r>
              <a:r>
                <a:rPr lang="el-GR" altLang="ko-KR" sz="1600" b="1" dirty="0">
                  <a:solidFill>
                    <a:schemeClr val="tx1">
                      <a:lumMod val="75000"/>
                      <a:lumOff val="25000"/>
                    </a:schemeClr>
                  </a:solidFill>
                  <a:latin typeface="Fira Sans Condensed" panose="020B0603050000020004" pitchFamily="34" charset="0"/>
                </a:rPr>
                <a:t>Δε</a:t>
              </a:r>
              <a:r>
                <a:rPr lang="en-US" altLang="ko-KR" sz="1600" b="1" dirty="0" err="1">
                  <a:solidFill>
                    <a:schemeClr val="tx1">
                      <a:lumMod val="75000"/>
                      <a:lumOff val="25000"/>
                    </a:schemeClr>
                  </a:solidFill>
                  <a:latin typeface="Fira Sans Condensed" panose="020B0603050000020004" pitchFamily="34" charset="0"/>
                </a:rPr>
                <a:t>ί</a:t>
              </a:r>
              <a:r>
                <a:rPr lang="el-GR" altLang="ko-KR" sz="1600" b="1" dirty="0" err="1">
                  <a:solidFill>
                    <a:schemeClr val="tx1">
                      <a:lumMod val="75000"/>
                      <a:lumOff val="25000"/>
                    </a:schemeClr>
                  </a:solidFill>
                  <a:latin typeface="Fira Sans Condensed" panose="020B0603050000020004" pitchFamily="34" charset="0"/>
                </a:rPr>
                <a:t>κτες</a:t>
              </a:r>
              <a:r>
                <a:rPr lang="el-GR" altLang="ko-KR" sz="1600" b="1" dirty="0">
                  <a:solidFill>
                    <a:schemeClr val="tx1">
                      <a:lumMod val="75000"/>
                      <a:lumOff val="25000"/>
                    </a:schemeClr>
                  </a:solidFill>
                  <a:latin typeface="Fira Sans Condensed" panose="020B0603050000020004" pitchFamily="34" charset="0"/>
                </a:rPr>
                <a:t> μέτρησης Ενεργειακής Φτώχειας</a:t>
              </a:r>
              <a:endParaRPr lang="ko-KR" altLang="en-US" sz="1600" b="1" dirty="0">
                <a:solidFill>
                  <a:schemeClr val="tx1">
                    <a:lumMod val="75000"/>
                    <a:lumOff val="25000"/>
                  </a:schemeClr>
                </a:solidFill>
                <a:latin typeface="Fira Sans Condensed" panose="020B0603050000020004" pitchFamily="34" charset="0"/>
              </a:endParaRPr>
            </a:p>
          </p:txBody>
        </p:sp>
      </p:grpSp>
      <p:sp>
        <p:nvSpPr>
          <p:cNvPr id="129" name="Rectangle 7">
            <a:extLst>
              <a:ext uri="{FF2B5EF4-FFF2-40B4-BE49-F238E27FC236}">
                <a16:creationId xmlns:a16="http://schemas.microsoft.com/office/drawing/2014/main" id="{4B9A81D0-DC85-DB45-830E-E5A521E3AB93}"/>
              </a:ext>
            </a:extLst>
          </p:cNvPr>
          <p:cNvSpPr/>
          <p:nvPr/>
        </p:nvSpPr>
        <p:spPr>
          <a:xfrm>
            <a:off x="1454567" y="3520521"/>
            <a:ext cx="471567" cy="397859"/>
          </a:xfrm>
          <a:custGeom>
            <a:avLst/>
            <a:gdLst/>
            <a:ahLst/>
            <a:cxnLst/>
            <a:rect l="l" t="t" r="r" b="b"/>
            <a:pathLst>
              <a:path w="3240000" h="3240000">
                <a:moveTo>
                  <a:pt x="401869" y="2055482"/>
                </a:moveTo>
                <a:lnTo>
                  <a:pt x="869869" y="2055482"/>
                </a:lnTo>
                <a:lnTo>
                  <a:pt x="869869" y="2919482"/>
                </a:lnTo>
                <a:lnTo>
                  <a:pt x="401869" y="2919482"/>
                </a:lnTo>
                <a:close/>
                <a:moveTo>
                  <a:pt x="1121949" y="1695482"/>
                </a:moveTo>
                <a:lnTo>
                  <a:pt x="1589949" y="1695482"/>
                </a:lnTo>
                <a:lnTo>
                  <a:pt x="1589949" y="2919482"/>
                </a:lnTo>
                <a:lnTo>
                  <a:pt x="1121949" y="2919482"/>
                </a:lnTo>
                <a:close/>
                <a:moveTo>
                  <a:pt x="1842029" y="1335482"/>
                </a:moveTo>
                <a:lnTo>
                  <a:pt x="2310029" y="1335482"/>
                </a:lnTo>
                <a:lnTo>
                  <a:pt x="2310029" y="2919482"/>
                </a:lnTo>
                <a:lnTo>
                  <a:pt x="1842029" y="2919482"/>
                </a:lnTo>
                <a:close/>
                <a:moveTo>
                  <a:pt x="2562109" y="975482"/>
                </a:moveTo>
                <a:lnTo>
                  <a:pt x="3030109" y="975482"/>
                </a:lnTo>
                <a:lnTo>
                  <a:pt x="3030109" y="2919482"/>
                </a:lnTo>
                <a:lnTo>
                  <a:pt x="2562109" y="2919482"/>
                </a:lnTo>
                <a:close/>
                <a:moveTo>
                  <a:pt x="2321888" y="224805"/>
                </a:moveTo>
                <a:lnTo>
                  <a:pt x="2880631" y="247420"/>
                </a:lnTo>
                <a:lnTo>
                  <a:pt x="2620844" y="742612"/>
                </a:lnTo>
                <a:lnTo>
                  <a:pt x="2546105" y="613161"/>
                </a:lnTo>
                <a:lnTo>
                  <a:pt x="541555" y="1770488"/>
                </a:lnTo>
                <a:lnTo>
                  <a:pt x="392077" y="1511585"/>
                </a:lnTo>
                <a:lnTo>
                  <a:pt x="2396627" y="354257"/>
                </a:lnTo>
                <a:close/>
                <a:moveTo>
                  <a:pt x="0" y="0"/>
                </a:moveTo>
                <a:lnTo>
                  <a:pt x="180000" y="0"/>
                </a:lnTo>
                <a:lnTo>
                  <a:pt x="180000" y="3059999"/>
                </a:lnTo>
                <a:lnTo>
                  <a:pt x="3240000" y="3059999"/>
                </a:lnTo>
                <a:lnTo>
                  <a:pt x="3240000" y="3239999"/>
                </a:lnTo>
                <a:lnTo>
                  <a:pt x="180000" y="3239999"/>
                </a:lnTo>
                <a:lnTo>
                  <a:pt x="180000" y="3240000"/>
                </a:lnTo>
                <a:lnTo>
                  <a:pt x="0" y="3240000"/>
                </a:lnTo>
                <a:lnTo>
                  <a:pt x="0" y="3239999"/>
                </a:lnTo>
                <a:lnTo>
                  <a:pt x="0" y="3059999"/>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latin typeface="Fira Sans Condensed" panose="020B0603050000020004" pitchFamily="34" charset="0"/>
            </a:endParaRPr>
          </a:p>
        </p:txBody>
      </p:sp>
      <p:pic>
        <p:nvPicPr>
          <p:cNvPr id="3" name="Picture 2">
            <a:extLst>
              <a:ext uri="{FF2B5EF4-FFF2-40B4-BE49-F238E27FC236}">
                <a16:creationId xmlns:a16="http://schemas.microsoft.com/office/drawing/2014/main" id="{0426CC5C-1757-9A44-8B0A-DE9B2B9CAA0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04642" y="2129266"/>
            <a:ext cx="571415" cy="571415"/>
          </a:xfrm>
          <a:prstGeom prst="rect">
            <a:avLst/>
          </a:prstGeom>
        </p:spPr>
      </p:pic>
      <p:pic>
        <p:nvPicPr>
          <p:cNvPr id="7" name="Picture 6">
            <a:extLst>
              <a:ext uri="{FF2B5EF4-FFF2-40B4-BE49-F238E27FC236}">
                <a16:creationId xmlns:a16="http://schemas.microsoft.com/office/drawing/2014/main" id="{7C91FEE5-0077-8643-AA96-C8B28E8BBAD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454567" y="4815370"/>
            <a:ext cx="489743" cy="475649"/>
          </a:xfrm>
          <a:prstGeom prst="rect">
            <a:avLst/>
          </a:prstGeom>
        </p:spPr>
      </p:pic>
    </p:spTree>
    <p:extLst>
      <p:ext uri="{BB962C8B-B14F-4D97-AF65-F5344CB8AC3E}">
        <p14:creationId xmlns:p14="http://schemas.microsoft.com/office/powerpoint/2010/main" val="488932974"/>
      </p:ext>
    </p:extLst>
  </p:cSld>
  <p:clrMapOvr>
    <a:masterClrMapping/>
  </p:clrMapOvr>
  <p:transition spd="slow">
    <p:push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1000"/>
                                        <p:tgtEl>
                                          <p:spTgt spid="36"/>
                                        </p:tgtEl>
                                      </p:cBhvr>
                                    </p:animEffect>
                                    <p:anim calcmode="lin" valueType="num">
                                      <p:cBhvr>
                                        <p:cTn id="8" dur="1000" fill="hold"/>
                                        <p:tgtEl>
                                          <p:spTgt spid="36"/>
                                        </p:tgtEl>
                                        <p:attrNameLst>
                                          <p:attrName>ppt_x</p:attrName>
                                        </p:attrNameLst>
                                      </p:cBhvr>
                                      <p:tavLst>
                                        <p:tav tm="0">
                                          <p:val>
                                            <p:strVal val="#ppt_x"/>
                                          </p:val>
                                        </p:tav>
                                        <p:tav tm="100000">
                                          <p:val>
                                            <p:strVal val="#ppt_x"/>
                                          </p:val>
                                        </p:tav>
                                      </p:tavLst>
                                    </p:anim>
                                    <p:anim calcmode="lin" valueType="num">
                                      <p:cBhvr>
                                        <p:cTn id="9" dur="1000" fill="hold"/>
                                        <p:tgtEl>
                                          <p:spTgt spid="3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1000" fill="hold"/>
                                        <p:tgtEl>
                                          <p:spTgt spid="43"/>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1000"/>
                                        <p:tgtEl>
                                          <p:spTgt spid="44"/>
                                        </p:tgtEl>
                                      </p:cBhvr>
                                    </p:animEffect>
                                    <p:anim calcmode="lin" valueType="num">
                                      <p:cBhvr>
                                        <p:cTn id="23" dur="1000" fill="hold"/>
                                        <p:tgtEl>
                                          <p:spTgt spid="44"/>
                                        </p:tgtEl>
                                        <p:attrNameLst>
                                          <p:attrName>ppt_x</p:attrName>
                                        </p:attrNameLst>
                                      </p:cBhvr>
                                      <p:tavLst>
                                        <p:tav tm="0">
                                          <p:val>
                                            <p:strVal val="#ppt_x"/>
                                          </p:val>
                                        </p:tav>
                                        <p:tav tm="100000">
                                          <p:val>
                                            <p:strVal val="#ppt_x"/>
                                          </p:val>
                                        </p:tav>
                                      </p:tavLst>
                                    </p:anim>
                                    <p:anim calcmode="lin" valueType="num">
                                      <p:cBhvr>
                                        <p:cTn id="2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16"/>
                                        </p:tgtEl>
                                        <p:attrNameLst>
                                          <p:attrName>style.visibility</p:attrName>
                                        </p:attrNameLst>
                                      </p:cBhvr>
                                      <p:to>
                                        <p:strVal val="visible"/>
                                      </p:to>
                                    </p:set>
                                    <p:animEffect transition="in" filter="fade">
                                      <p:cBhvr>
                                        <p:cTn id="29" dur="1000"/>
                                        <p:tgtEl>
                                          <p:spTgt spid="116"/>
                                        </p:tgtEl>
                                      </p:cBhvr>
                                    </p:animEffect>
                                    <p:anim calcmode="lin" valueType="num">
                                      <p:cBhvr>
                                        <p:cTn id="30" dur="1000" fill="hold"/>
                                        <p:tgtEl>
                                          <p:spTgt spid="116"/>
                                        </p:tgtEl>
                                        <p:attrNameLst>
                                          <p:attrName>ppt_x</p:attrName>
                                        </p:attrNameLst>
                                      </p:cBhvr>
                                      <p:tavLst>
                                        <p:tav tm="0">
                                          <p:val>
                                            <p:strVal val="#ppt_x"/>
                                          </p:val>
                                        </p:tav>
                                        <p:tav tm="100000">
                                          <p:val>
                                            <p:strVal val="#ppt_x"/>
                                          </p:val>
                                        </p:tav>
                                      </p:tavLst>
                                    </p:anim>
                                    <p:anim calcmode="lin" valueType="num">
                                      <p:cBhvr>
                                        <p:cTn id="31" dur="1000" fill="hold"/>
                                        <p:tgtEl>
                                          <p:spTgt spid="116"/>
                                        </p:tgtEl>
                                        <p:attrNameLst>
                                          <p:attrName>ppt_y</p:attrName>
                                        </p:attrNameLst>
                                      </p:cBhvr>
                                      <p:tavLst>
                                        <p:tav tm="0">
                                          <p:val>
                                            <p:strVal val="#ppt_y+.1"/>
                                          </p:val>
                                        </p:tav>
                                        <p:tav tm="100000">
                                          <p:val>
                                            <p:strVal val="#ppt_y"/>
                                          </p:val>
                                        </p:tav>
                                      </p:tavLst>
                                    </p:anim>
                                  </p:childTnLst>
                                </p:cTn>
                              </p:par>
                              <p:par>
                                <p:cTn id="32" presetID="42" presetClass="entr" presetSubtype="0" fill="hold" grpId="0" nodeType="withEffect">
                                  <p:stCondLst>
                                    <p:cond delay="0"/>
                                  </p:stCondLst>
                                  <p:childTnLst>
                                    <p:set>
                                      <p:cBhvr>
                                        <p:cTn id="33" dur="1" fill="hold">
                                          <p:stCondLst>
                                            <p:cond delay="0"/>
                                          </p:stCondLst>
                                        </p:cTn>
                                        <p:tgtEl>
                                          <p:spTgt spid="129"/>
                                        </p:tgtEl>
                                        <p:attrNameLst>
                                          <p:attrName>style.visibility</p:attrName>
                                        </p:attrNameLst>
                                      </p:cBhvr>
                                      <p:to>
                                        <p:strVal val="visible"/>
                                      </p:to>
                                    </p:set>
                                    <p:animEffect transition="in" filter="fade">
                                      <p:cBhvr>
                                        <p:cTn id="34" dur="1000"/>
                                        <p:tgtEl>
                                          <p:spTgt spid="129"/>
                                        </p:tgtEl>
                                      </p:cBhvr>
                                    </p:animEffect>
                                    <p:anim calcmode="lin" valueType="num">
                                      <p:cBhvr>
                                        <p:cTn id="35" dur="1000" fill="hold"/>
                                        <p:tgtEl>
                                          <p:spTgt spid="129"/>
                                        </p:tgtEl>
                                        <p:attrNameLst>
                                          <p:attrName>ppt_x</p:attrName>
                                        </p:attrNameLst>
                                      </p:cBhvr>
                                      <p:tavLst>
                                        <p:tav tm="0">
                                          <p:val>
                                            <p:strVal val="#ppt_x"/>
                                          </p:val>
                                        </p:tav>
                                        <p:tav tm="100000">
                                          <p:val>
                                            <p:strVal val="#ppt_x"/>
                                          </p:val>
                                        </p:tav>
                                      </p:tavLst>
                                    </p:anim>
                                    <p:anim calcmode="lin" valueType="num">
                                      <p:cBhvr>
                                        <p:cTn id="36" dur="1000" fill="hold"/>
                                        <p:tgtEl>
                                          <p:spTgt spid="129"/>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1000"/>
                                        <p:tgtEl>
                                          <p:spTgt spid="118"/>
                                        </p:tgtEl>
                                      </p:cBhvr>
                                    </p:animEffect>
                                    <p:anim calcmode="lin" valueType="num">
                                      <p:cBhvr>
                                        <p:cTn id="40" dur="1000" fill="hold"/>
                                        <p:tgtEl>
                                          <p:spTgt spid="118"/>
                                        </p:tgtEl>
                                        <p:attrNameLst>
                                          <p:attrName>ppt_x</p:attrName>
                                        </p:attrNameLst>
                                      </p:cBhvr>
                                      <p:tavLst>
                                        <p:tav tm="0">
                                          <p:val>
                                            <p:strVal val="#ppt_x"/>
                                          </p:val>
                                        </p:tav>
                                        <p:tav tm="100000">
                                          <p:val>
                                            <p:strVal val="#ppt_x"/>
                                          </p:val>
                                        </p:tav>
                                      </p:tavLst>
                                    </p:anim>
                                    <p:anim calcmode="lin" valueType="num">
                                      <p:cBhvr>
                                        <p:cTn id="41" dur="1000" fill="hold"/>
                                        <p:tgtEl>
                                          <p:spTgt spid="118"/>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119"/>
                                        </p:tgtEl>
                                        <p:attrNameLst>
                                          <p:attrName>style.visibility</p:attrName>
                                        </p:attrNameLst>
                                      </p:cBhvr>
                                      <p:to>
                                        <p:strVal val="visible"/>
                                      </p:to>
                                    </p:set>
                                    <p:animEffect transition="in" filter="fade">
                                      <p:cBhvr>
                                        <p:cTn id="44" dur="1000"/>
                                        <p:tgtEl>
                                          <p:spTgt spid="119"/>
                                        </p:tgtEl>
                                      </p:cBhvr>
                                    </p:animEffect>
                                    <p:anim calcmode="lin" valueType="num">
                                      <p:cBhvr>
                                        <p:cTn id="45" dur="1000" fill="hold"/>
                                        <p:tgtEl>
                                          <p:spTgt spid="119"/>
                                        </p:tgtEl>
                                        <p:attrNameLst>
                                          <p:attrName>ppt_x</p:attrName>
                                        </p:attrNameLst>
                                      </p:cBhvr>
                                      <p:tavLst>
                                        <p:tav tm="0">
                                          <p:val>
                                            <p:strVal val="#ppt_x"/>
                                          </p:val>
                                        </p:tav>
                                        <p:tav tm="100000">
                                          <p:val>
                                            <p:strVal val="#ppt_x"/>
                                          </p:val>
                                        </p:tav>
                                      </p:tavLst>
                                    </p:anim>
                                    <p:anim calcmode="lin" valueType="num">
                                      <p:cBhvr>
                                        <p:cTn id="46"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42" presetClass="entr" presetSubtype="0" fill="hold" nodeType="clickEffect">
                                  <p:stCondLst>
                                    <p:cond delay="0"/>
                                  </p:stCondLst>
                                  <p:childTnLst>
                                    <p:set>
                                      <p:cBhvr>
                                        <p:cTn id="50" dur="1" fill="hold">
                                          <p:stCondLst>
                                            <p:cond delay="0"/>
                                          </p:stCondLst>
                                        </p:cTn>
                                        <p:tgtEl>
                                          <p:spTgt spid="7"/>
                                        </p:tgtEl>
                                        <p:attrNameLst>
                                          <p:attrName>style.visibility</p:attrName>
                                        </p:attrNameLst>
                                      </p:cBhvr>
                                      <p:to>
                                        <p:strVal val="visible"/>
                                      </p:to>
                                    </p:set>
                                    <p:animEffect transition="in" filter="fade">
                                      <p:cBhvr>
                                        <p:cTn id="51" dur="1000"/>
                                        <p:tgtEl>
                                          <p:spTgt spid="7"/>
                                        </p:tgtEl>
                                      </p:cBhvr>
                                    </p:animEffect>
                                    <p:anim calcmode="lin" valueType="num">
                                      <p:cBhvr>
                                        <p:cTn id="52" dur="1000" fill="hold"/>
                                        <p:tgtEl>
                                          <p:spTgt spid="7"/>
                                        </p:tgtEl>
                                        <p:attrNameLst>
                                          <p:attrName>ppt_x</p:attrName>
                                        </p:attrNameLst>
                                      </p:cBhvr>
                                      <p:tavLst>
                                        <p:tav tm="0">
                                          <p:val>
                                            <p:strVal val="#ppt_x"/>
                                          </p:val>
                                        </p:tav>
                                        <p:tav tm="100000">
                                          <p:val>
                                            <p:strVal val="#ppt_x"/>
                                          </p:val>
                                        </p:tav>
                                      </p:tavLst>
                                    </p:anim>
                                    <p:anim calcmode="lin" valueType="num">
                                      <p:cBhvr>
                                        <p:cTn id="53" dur="1000" fill="hold"/>
                                        <p:tgtEl>
                                          <p:spTgt spid="7"/>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22"/>
                                        </p:tgtEl>
                                        <p:attrNameLst>
                                          <p:attrName>style.visibility</p:attrName>
                                        </p:attrNameLst>
                                      </p:cBhvr>
                                      <p:to>
                                        <p:strVal val="visible"/>
                                      </p:to>
                                    </p:set>
                                    <p:animEffect transition="in" filter="fade">
                                      <p:cBhvr>
                                        <p:cTn id="56" dur="1000"/>
                                        <p:tgtEl>
                                          <p:spTgt spid="122"/>
                                        </p:tgtEl>
                                      </p:cBhvr>
                                    </p:animEffect>
                                    <p:anim calcmode="lin" valueType="num">
                                      <p:cBhvr>
                                        <p:cTn id="57" dur="1000" fill="hold"/>
                                        <p:tgtEl>
                                          <p:spTgt spid="122"/>
                                        </p:tgtEl>
                                        <p:attrNameLst>
                                          <p:attrName>ppt_x</p:attrName>
                                        </p:attrNameLst>
                                      </p:cBhvr>
                                      <p:tavLst>
                                        <p:tav tm="0">
                                          <p:val>
                                            <p:strVal val="#ppt_x"/>
                                          </p:val>
                                        </p:tav>
                                        <p:tav tm="100000">
                                          <p:val>
                                            <p:strVal val="#ppt_x"/>
                                          </p:val>
                                        </p:tav>
                                      </p:tavLst>
                                    </p:anim>
                                    <p:anim calcmode="lin" valueType="num">
                                      <p:cBhvr>
                                        <p:cTn id="58" dur="1000" fill="hold"/>
                                        <p:tgtEl>
                                          <p:spTgt spid="122"/>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24"/>
                                        </p:tgtEl>
                                        <p:attrNameLst>
                                          <p:attrName>style.visibility</p:attrName>
                                        </p:attrNameLst>
                                      </p:cBhvr>
                                      <p:to>
                                        <p:strVal val="visible"/>
                                      </p:to>
                                    </p:set>
                                    <p:animEffect transition="in" filter="fade">
                                      <p:cBhvr>
                                        <p:cTn id="61" dur="1000"/>
                                        <p:tgtEl>
                                          <p:spTgt spid="124"/>
                                        </p:tgtEl>
                                      </p:cBhvr>
                                    </p:animEffect>
                                    <p:anim calcmode="lin" valueType="num">
                                      <p:cBhvr>
                                        <p:cTn id="62" dur="1000" fill="hold"/>
                                        <p:tgtEl>
                                          <p:spTgt spid="124"/>
                                        </p:tgtEl>
                                        <p:attrNameLst>
                                          <p:attrName>ppt_x</p:attrName>
                                        </p:attrNameLst>
                                      </p:cBhvr>
                                      <p:tavLst>
                                        <p:tav tm="0">
                                          <p:val>
                                            <p:strVal val="#ppt_x"/>
                                          </p:val>
                                        </p:tav>
                                        <p:tav tm="100000">
                                          <p:val>
                                            <p:strVal val="#ppt_x"/>
                                          </p:val>
                                        </p:tav>
                                      </p:tavLst>
                                    </p:anim>
                                    <p:anim calcmode="lin" valueType="num">
                                      <p:cBhvr>
                                        <p:cTn id="63" dur="1000" fill="hold"/>
                                        <p:tgtEl>
                                          <p:spTgt spid="124"/>
                                        </p:tgtEl>
                                        <p:attrNameLst>
                                          <p:attrName>ppt_y</p:attrName>
                                        </p:attrNameLst>
                                      </p:cBhvr>
                                      <p:tavLst>
                                        <p:tav tm="0">
                                          <p:val>
                                            <p:strVal val="#ppt_y+.1"/>
                                          </p:val>
                                        </p:tav>
                                        <p:tav tm="100000">
                                          <p:val>
                                            <p:strVal val="#ppt_y"/>
                                          </p:val>
                                        </p:tav>
                                      </p:tavLst>
                                    </p:anim>
                                  </p:childTnLst>
                                </p:cTn>
                              </p:par>
                              <p:par>
                                <p:cTn id="64" presetID="42" presetClass="entr" presetSubtype="0" fill="hold" nodeType="withEffect">
                                  <p:stCondLst>
                                    <p:cond delay="0"/>
                                  </p:stCondLst>
                                  <p:childTnLst>
                                    <p:set>
                                      <p:cBhvr>
                                        <p:cTn id="65" dur="1" fill="hold">
                                          <p:stCondLst>
                                            <p:cond delay="0"/>
                                          </p:stCondLst>
                                        </p:cTn>
                                        <p:tgtEl>
                                          <p:spTgt spid="125"/>
                                        </p:tgtEl>
                                        <p:attrNameLst>
                                          <p:attrName>style.visibility</p:attrName>
                                        </p:attrNameLst>
                                      </p:cBhvr>
                                      <p:to>
                                        <p:strVal val="visible"/>
                                      </p:to>
                                    </p:set>
                                    <p:animEffect transition="in" filter="fade">
                                      <p:cBhvr>
                                        <p:cTn id="66" dur="1000"/>
                                        <p:tgtEl>
                                          <p:spTgt spid="125"/>
                                        </p:tgtEl>
                                      </p:cBhvr>
                                    </p:animEffect>
                                    <p:anim calcmode="lin" valueType="num">
                                      <p:cBhvr>
                                        <p:cTn id="67" dur="1000" fill="hold"/>
                                        <p:tgtEl>
                                          <p:spTgt spid="125"/>
                                        </p:tgtEl>
                                        <p:attrNameLst>
                                          <p:attrName>ppt_x</p:attrName>
                                        </p:attrNameLst>
                                      </p:cBhvr>
                                      <p:tavLst>
                                        <p:tav tm="0">
                                          <p:val>
                                            <p:strVal val="#ppt_x"/>
                                          </p:val>
                                        </p:tav>
                                        <p:tav tm="100000">
                                          <p:val>
                                            <p:strVal val="#ppt_x"/>
                                          </p:val>
                                        </p:tav>
                                      </p:tavLst>
                                    </p:anim>
                                    <p:anim calcmode="lin" valueType="num">
                                      <p:cBhvr>
                                        <p:cTn id="68" dur="1000" fill="hold"/>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3" grpId="0" animBg="1"/>
      <p:bldP spid="116" grpId="0" animBg="1"/>
      <p:bldP spid="118" grpId="0" animBg="1"/>
      <p:bldP spid="122" grpId="0" animBg="1"/>
      <p:bldP spid="124" grpId="0" animBg="1"/>
      <p:bldP spid="12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5727D4F-8B1C-3D4C-9601-6887F3043558}"/>
              </a:ext>
            </a:extLst>
          </p:cNvPr>
          <p:cNvSpPr/>
          <p:nvPr/>
        </p:nvSpPr>
        <p:spPr>
          <a:xfrm>
            <a:off x="0" y="-2145"/>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just"/>
            <a:endParaRPr lang="el-GR" sz="2400" dirty="0">
              <a:solidFill>
                <a:schemeClr val="tx1">
                  <a:lumMod val="75000"/>
                  <a:lumOff val="25000"/>
                </a:schemeClr>
              </a:solidFill>
              <a:latin typeface="Fira Sans Condensed" panose="020B0603050000020004" pitchFamily="34" charset="0"/>
            </a:endParaRPr>
          </a:p>
        </p:txBody>
      </p:sp>
      <p:sp>
        <p:nvSpPr>
          <p:cNvPr id="33" name="Text Placeholder 1">
            <a:extLst>
              <a:ext uri="{FF2B5EF4-FFF2-40B4-BE49-F238E27FC236}">
                <a16:creationId xmlns:a16="http://schemas.microsoft.com/office/drawing/2014/main" id="{2E178CFF-6880-654A-B1DD-EAB866D3DC23}"/>
              </a:ext>
            </a:extLst>
          </p:cNvPr>
          <p:cNvSpPr>
            <a:spLocks noGrp="1"/>
          </p:cNvSpPr>
          <p:nvPr>
            <p:ph type="body" sz="quarter" idx="10"/>
          </p:nvPr>
        </p:nvSpPr>
        <p:spPr>
          <a:xfrm>
            <a:off x="323529" y="339509"/>
            <a:ext cx="11573197" cy="724247"/>
          </a:xfrm>
        </p:spPr>
        <p:txBody>
          <a:bodyPr>
            <a:normAutofit/>
          </a:bodyPr>
          <a:lstStyle/>
          <a:p>
            <a:r>
              <a:rPr lang="el-GR" sz="4000" dirty="0">
                <a:solidFill>
                  <a:schemeClr val="accent3">
                    <a:lumMod val="75000"/>
                  </a:schemeClr>
                </a:solidFill>
                <a:latin typeface="Fira Sans Condensed" panose="020B0603050000020004" pitchFamily="34" charset="0"/>
              </a:rPr>
              <a:t>ΔΕΔΟΜΕΝΑ ΠΑΡΟΧΩΝ ΕΝΕΡΓΕΙΑΣ</a:t>
            </a:r>
            <a:endParaRPr lang="en-US" sz="4000" dirty="0">
              <a:solidFill>
                <a:schemeClr val="accent3">
                  <a:lumMod val="75000"/>
                </a:schemeClr>
              </a:solidFill>
              <a:latin typeface="Fira Sans Condensed" panose="020B0603050000020004" pitchFamily="34" charset="0"/>
            </a:endParaRPr>
          </a:p>
        </p:txBody>
      </p:sp>
      <p:sp>
        <p:nvSpPr>
          <p:cNvPr id="34" name="Graphic 25">
            <a:extLst>
              <a:ext uri="{FF2B5EF4-FFF2-40B4-BE49-F238E27FC236}">
                <a16:creationId xmlns:a16="http://schemas.microsoft.com/office/drawing/2014/main" id="{300DA0A5-23E2-7B4A-A6D7-09C6BE024C5E}"/>
              </a:ext>
            </a:extLst>
          </p:cNvPr>
          <p:cNvSpPr/>
          <p:nvPr/>
        </p:nvSpPr>
        <p:spPr>
          <a:xfrm>
            <a:off x="1305655" y="2074425"/>
            <a:ext cx="3829853" cy="1876110"/>
          </a:xfrm>
          <a:custGeom>
            <a:avLst/>
            <a:gdLst>
              <a:gd name="connsiteX0" fmla="*/ 1459914 w 8458200"/>
              <a:gd name="connsiteY0" fmla="*/ 4148138 h 4143375"/>
              <a:gd name="connsiteX1" fmla="*/ 846504 w 8458200"/>
              <a:gd name="connsiteY1" fmla="*/ 3779520 h 4143375"/>
              <a:gd name="connsiteX2" fmla="*/ 80694 w 8458200"/>
              <a:gd name="connsiteY2" fmla="*/ 2335530 h 4143375"/>
              <a:gd name="connsiteX3" fmla="*/ 96886 w 8458200"/>
              <a:gd name="connsiteY3" fmla="*/ 1655445 h 4143375"/>
              <a:gd name="connsiteX4" fmla="*/ 867459 w 8458200"/>
              <a:gd name="connsiteY4" fmla="*/ 357188 h 4143375"/>
              <a:gd name="connsiteX5" fmla="*/ 1466581 w 8458200"/>
              <a:gd name="connsiteY5" fmla="*/ 17145 h 4143375"/>
              <a:gd name="connsiteX6" fmla="*/ 2982009 w 8458200"/>
              <a:gd name="connsiteY6" fmla="*/ 21908 h 4143375"/>
              <a:gd name="connsiteX7" fmla="*/ 3568749 w 8458200"/>
              <a:gd name="connsiteY7" fmla="*/ 347663 h 4143375"/>
              <a:gd name="connsiteX8" fmla="*/ 4245024 w 8458200"/>
              <a:gd name="connsiteY8" fmla="*/ 1428750 h 4143375"/>
              <a:gd name="connsiteX9" fmla="*/ 3942129 w 8458200"/>
              <a:gd name="connsiteY9" fmla="*/ 1618298 h 4143375"/>
              <a:gd name="connsiteX10" fmla="*/ 3265854 w 8458200"/>
              <a:gd name="connsiteY10" fmla="*/ 537210 h 4143375"/>
              <a:gd name="connsiteX11" fmla="*/ 2981056 w 8458200"/>
              <a:gd name="connsiteY11" fmla="*/ 379095 h 4143375"/>
              <a:gd name="connsiteX12" fmla="*/ 1465629 w 8458200"/>
              <a:gd name="connsiteY12" fmla="*/ 374333 h 4143375"/>
              <a:gd name="connsiteX13" fmla="*/ 1174164 w 8458200"/>
              <a:gd name="connsiteY13" fmla="*/ 539115 h 4143375"/>
              <a:gd name="connsiteX14" fmla="*/ 403591 w 8458200"/>
              <a:gd name="connsiteY14" fmla="*/ 1837373 h 4143375"/>
              <a:gd name="connsiteX15" fmla="*/ 395971 w 8458200"/>
              <a:gd name="connsiteY15" fmla="*/ 2167890 h 4143375"/>
              <a:gd name="connsiteX16" fmla="*/ 1161781 w 8458200"/>
              <a:gd name="connsiteY16" fmla="*/ 3611880 h 4143375"/>
              <a:gd name="connsiteX17" fmla="*/ 1465629 w 8458200"/>
              <a:gd name="connsiteY17" fmla="*/ 3790950 h 4143375"/>
              <a:gd name="connsiteX18" fmla="*/ 2827704 w 8458200"/>
              <a:gd name="connsiteY18" fmla="*/ 3768090 h 4143375"/>
              <a:gd name="connsiteX19" fmla="*/ 3114406 w 8458200"/>
              <a:gd name="connsiteY19" fmla="*/ 3599498 h 4143375"/>
              <a:gd name="connsiteX20" fmla="*/ 4987974 w 8458200"/>
              <a:gd name="connsiteY20" fmla="*/ 347663 h 4143375"/>
              <a:gd name="connsiteX21" fmla="*/ 5589954 w 8458200"/>
              <a:gd name="connsiteY21" fmla="*/ 0 h 4143375"/>
              <a:gd name="connsiteX22" fmla="*/ 5595669 w 8458200"/>
              <a:gd name="connsiteY22" fmla="*/ 0 h 4143375"/>
              <a:gd name="connsiteX23" fmla="*/ 7111096 w 8458200"/>
              <a:gd name="connsiteY23" fmla="*/ 12383 h 4143375"/>
              <a:gd name="connsiteX24" fmla="*/ 7698789 w 8458200"/>
              <a:gd name="connsiteY24" fmla="*/ 344805 h 4143375"/>
              <a:gd name="connsiteX25" fmla="*/ 8459836 w 8458200"/>
              <a:gd name="connsiteY25" fmla="*/ 1592580 h 4143375"/>
              <a:gd name="connsiteX26" fmla="*/ 8155036 w 8458200"/>
              <a:gd name="connsiteY26" fmla="*/ 1778318 h 4143375"/>
              <a:gd name="connsiteX27" fmla="*/ 7393989 w 8458200"/>
              <a:gd name="connsiteY27" fmla="*/ 530543 h 4143375"/>
              <a:gd name="connsiteX28" fmla="*/ 7108239 w 8458200"/>
              <a:gd name="connsiteY28" fmla="*/ 368618 h 4143375"/>
              <a:gd name="connsiteX29" fmla="*/ 5592811 w 8458200"/>
              <a:gd name="connsiteY29" fmla="*/ 356235 h 4143375"/>
              <a:gd name="connsiteX30" fmla="*/ 5589954 w 8458200"/>
              <a:gd name="connsiteY30" fmla="*/ 356235 h 4143375"/>
              <a:gd name="connsiteX31" fmla="*/ 5297536 w 8458200"/>
              <a:gd name="connsiteY31" fmla="*/ 524828 h 4143375"/>
              <a:gd name="connsiteX32" fmla="*/ 3423969 w 8458200"/>
              <a:gd name="connsiteY32" fmla="*/ 3777615 h 4143375"/>
              <a:gd name="connsiteX33" fmla="*/ 2834371 w 8458200"/>
              <a:gd name="connsiteY33" fmla="*/ 4125278 h 4143375"/>
              <a:gd name="connsiteX34" fmla="*/ 1472296 w 8458200"/>
              <a:gd name="connsiteY34" fmla="*/ 4148138 h 4143375"/>
              <a:gd name="connsiteX35" fmla="*/ 1459914 w 8458200"/>
              <a:gd name="connsiteY35" fmla="*/ 414813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8200" h="4143375">
                <a:moveTo>
                  <a:pt x="1459914" y="4148138"/>
                </a:moveTo>
                <a:cubicBezTo>
                  <a:pt x="1201786" y="4148138"/>
                  <a:pt x="968424" y="4008120"/>
                  <a:pt x="846504" y="3779520"/>
                </a:cubicBezTo>
                <a:lnTo>
                  <a:pt x="80694" y="2335530"/>
                </a:lnTo>
                <a:cubicBezTo>
                  <a:pt x="-32654" y="2123123"/>
                  <a:pt x="-25986" y="1862138"/>
                  <a:pt x="96886" y="1655445"/>
                </a:cubicBezTo>
                <a:lnTo>
                  <a:pt x="867459" y="357188"/>
                </a:lnTo>
                <a:cubicBezTo>
                  <a:pt x="992236" y="146685"/>
                  <a:pt x="1221789" y="16193"/>
                  <a:pt x="1466581" y="17145"/>
                </a:cubicBezTo>
                <a:lnTo>
                  <a:pt x="2982009" y="21908"/>
                </a:lnTo>
                <a:cubicBezTo>
                  <a:pt x="3222039" y="22860"/>
                  <a:pt x="3441114" y="144780"/>
                  <a:pt x="3568749" y="347663"/>
                </a:cubicBezTo>
                <a:lnTo>
                  <a:pt x="4245024" y="1428750"/>
                </a:lnTo>
                <a:lnTo>
                  <a:pt x="3942129" y="1618298"/>
                </a:lnTo>
                <a:lnTo>
                  <a:pt x="3265854" y="537210"/>
                </a:lnTo>
                <a:cubicBezTo>
                  <a:pt x="3203941" y="438150"/>
                  <a:pt x="3097261" y="379095"/>
                  <a:pt x="2981056" y="379095"/>
                </a:cubicBezTo>
                <a:lnTo>
                  <a:pt x="1465629" y="374333"/>
                </a:lnTo>
                <a:cubicBezTo>
                  <a:pt x="1346566" y="374333"/>
                  <a:pt x="1235124" y="437198"/>
                  <a:pt x="1174164" y="539115"/>
                </a:cubicBezTo>
                <a:lnTo>
                  <a:pt x="403591" y="1837373"/>
                </a:lnTo>
                <a:cubicBezTo>
                  <a:pt x="343584" y="1938338"/>
                  <a:pt x="340726" y="2065020"/>
                  <a:pt x="395971" y="2167890"/>
                </a:cubicBezTo>
                <a:lnTo>
                  <a:pt x="1161781" y="3611880"/>
                </a:lnTo>
                <a:cubicBezTo>
                  <a:pt x="1221789" y="3724275"/>
                  <a:pt x="1337994" y="3793808"/>
                  <a:pt x="1465629" y="3790950"/>
                </a:cubicBezTo>
                <a:lnTo>
                  <a:pt x="2827704" y="3768090"/>
                </a:lnTo>
                <a:cubicBezTo>
                  <a:pt x="2945814" y="3766185"/>
                  <a:pt x="3055351" y="3701415"/>
                  <a:pt x="3114406" y="3599498"/>
                </a:cubicBezTo>
                <a:lnTo>
                  <a:pt x="4987974" y="347663"/>
                </a:lnTo>
                <a:cubicBezTo>
                  <a:pt x="5111799" y="133350"/>
                  <a:pt x="5342304" y="0"/>
                  <a:pt x="5589954" y="0"/>
                </a:cubicBezTo>
                <a:cubicBezTo>
                  <a:pt x="5591859" y="0"/>
                  <a:pt x="5593764" y="0"/>
                  <a:pt x="5595669" y="0"/>
                </a:cubicBezTo>
                <a:lnTo>
                  <a:pt x="7111096" y="12383"/>
                </a:lnTo>
                <a:cubicBezTo>
                  <a:pt x="7353031" y="14288"/>
                  <a:pt x="7572106" y="139065"/>
                  <a:pt x="7698789" y="344805"/>
                </a:cubicBezTo>
                <a:lnTo>
                  <a:pt x="8459836" y="1592580"/>
                </a:lnTo>
                <a:lnTo>
                  <a:pt x="8155036" y="1778318"/>
                </a:lnTo>
                <a:lnTo>
                  <a:pt x="7393989" y="530543"/>
                </a:lnTo>
                <a:cubicBezTo>
                  <a:pt x="7333029" y="430530"/>
                  <a:pt x="7226349" y="369570"/>
                  <a:pt x="7108239" y="368618"/>
                </a:cubicBezTo>
                <a:lnTo>
                  <a:pt x="5592811" y="356235"/>
                </a:lnTo>
                <a:cubicBezTo>
                  <a:pt x="5591859" y="356235"/>
                  <a:pt x="5590906" y="356235"/>
                  <a:pt x="5589954" y="356235"/>
                </a:cubicBezTo>
                <a:cubicBezTo>
                  <a:pt x="5469939" y="356235"/>
                  <a:pt x="5357544" y="421005"/>
                  <a:pt x="5297536" y="524828"/>
                </a:cubicBezTo>
                <a:lnTo>
                  <a:pt x="3423969" y="3777615"/>
                </a:lnTo>
                <a:cubicBezTo>
                  <a:pt x="3303001" y="3988118"/>
                  <a:pt x="3076306" y="4121468"/>
                  <a:pt x="2834371" y="4125278"/>
                </a:cubicBezTo>
                <a:lnTo>
                  <a:pt x="1472296" y="4148138"/>
                </a:lnTo>
                <a:cubicBezTo>
                  <a:pt x="1467534" y="4148138"/>
                  <a:pt x="1463724" y="4148138"/>
                  <a:pt x="1459914" y="4148138"/>
                </a:cubicBezTo>
                <a:close/>
              </a:path>
            </a:pathLst>
          </a:custGeom>
          <a:solidFill>
            <a:srgbClr val="64A32F"/>
          </a:solidFill>
          <a:ln w="9525" cap="flat">
            <a:noFill/>
            <a:prstDash val="solid"/>
            <a:miter/>
          </a:ln>
        </p:spPr>
        <p:txBody>
          <a:bodyPr rtlCol="0" anchor="ctr"/>
          <a:lstStyle/>
          <a:p>
            <a:endParaRPr lang="en-US">
              <a:latin typeface="Fira Sans Condensed" panose="020B0603050000020004" pitchFamily="34" charset="0"/>
            </a:endParaRPr>
          </a:p>
        </p:txBody>
      </p:sp>
      <p:sp>
        <p:nvSpPr>
          <p:cNvPr id="35" name="Graphic 25">
            <a:extLst>
              <a:ext uri="{FF2B5EF4-FFF2-40B4-BE49-F238E27FC236}">
                <a16:creationId xmlns:a16="http://schemas.microsoft.com/office/drawing/2014/main" id="{776FDE64-459F-1B4B-AA16-266700A3564D}"/>
              </a:ext>
            </a:extLst>
          </p:cNvPr>
          <p:cNvSpPr/>
          <p:nvPr/>
        </p:nvSpPr>
        <p:spPr>
          <a:xfrm rot="10800000">
            <a:off x="7091987" y="2074424"/>
            <a:ext cx="3829853" cy="1876110"/>
          </a:xfrm>
          <a:custGeom>
            <a:avLst/>
            <a:gdLst>
              <a:gd name="connsiteX0" fmla="*/ 1459914 w 8458200"/>
              <a:gd name="connsiteY0" fmla="*/ 4148138 h 4143375"/>
              <a:gd name="connsiteX1" fmla="*/ 846504 w 8458200"/>
              <a:gd name="connsiteY1" fmla="*/ 3779520 h 4143375"/>
              <a:gd name="connsiteX2" fmla="*/ 80694 w 8458200"/>
              <a:gd name="connsiteY2" fmla="*/ 2335530 h 4143375"/>
              <a:gd name="connsiteX3" fmla="*/ 96886 w 8458200"/>
              <a:gd name="connsiteY3" fmla="*/ 1655445 h 4143375"/>
              <a:gd name="connsiteX4" fmla="*/ 867459 w 8458200"/>
              <a:gd name="connsiteY4" fmla="*/ 357188 h 4143375"/>
              <a:gd name="connsiteX5" fmla="*/ 1466581 w 8458200"/>
              <a:gd name="connsiteY5" fmla="*/ 17145 h 4143375"/>
              <a:gd name="connsiteX6" fmla="*/ 2982009 w 8458200"/>
              <a:gd name="connsiteY6" fmla="*/ 21908 h 4143375"/>
              <a:gd name="connsiteX7" fmla="*/ 3568749 w 8458200"/>
              <a:gd name="connsiteY7" fmla="*/ 347663 h 4143375"/>
              <a:gd name="connsiteX8" fmla="*/ 4245024 w 8458200"/>
              <a:gd name="connsiteY8" fmla="*/ 1428750 h 4143375"/>
              <a:gd name="connsiteX9" fmla="*/ 3942129 w 8458200"/>
              <a:gd name="connsiteY9" fmla="*/ 1618298 h 4143375"/>
              <a:gd name="connsiteX10" fmla="*/ 3265854 w 8458200"/>
              <a:gd name="connsiteY10" fmla="*/ 537210 h 4143375"/>
              <a:gd name="connsiteX11" fmla="*/ 2981056 w 8458200"/>
              <a:gd name="connsiteY11" fmla="*/ 379095 h 4143375"/>
              <a:gd name="connsiteX12" fmla="*/ 1465629 w 8458200"/>
              <a:gd name="connsiteY12" fmla="*/ 374333 h 4143375"/>
              <a:gd name="connsiteX13" fmla="*/ 1174164 w 8458200"/>
              <a:gd name="connsiteY13" fmla="*/ 539115 h 4143375"/>
              <a:gd name="connsiteX14" fmla="*/ 403591 w 8458200"/>
              <a:gd name="connsiteY14" fmla="*/ 1837373 h 4143375"/>
              <a:gd name="connsiteX15" fmla="*/ 395971 w 8458200"/>
              <a:gd name="connsiteY15" fmla="*/ 2167890 h 4143375"/>
              <a:gd name="connsiteX16" fmla="*/ 1161781 w 8458200"/>
              <a:gd name="connsiteY16" fmla="*/ 3611880 h 4143375"/>
              <a:gd name="connsiteX17" fmla="*/ 1465629 w 8458200"/>
              <a:gd name="connsiteY17" fmla="*/ 3790950 h 4143375"/>
              <a:gd name="connsiteX18" fmla="*/ 2827704 w 8458200"/>
              <a:gd name="connsiteY18" fmla="*/ 3768090 h 4143375"/>
              <a:gd name="connsiteX19" fmla="*/ 3114406 w 8458200"/>
              <a:gd name="connsiteY19" fmla="*/ 3599498 h 4143375"/>
              <a:gd name="connsiteX20" fmla="*/ 4987974 w 8458200"/>
              <a:gd name="connsiteY20" fmla="*/ 347663 h 4143375"/>
              <a:gd name="connsiteX21" fmla="*/ 5589954 w 8458200"/>
              <a:gd name="connsiteY21" fmla="*/ 0 h 4143375"/>
              <a:gd name="connsiteX22" fmla="*/ 5595669 w 8458200"/>
              <a:gd name="connsiteY22" fmla="*/ 0 h 4143375"/>
              <a:gd name="connsiteX23" fmla="*/ 7111096 w 8458200"/>
              <a:gd name="connsiteY23" fmla="*/ 12383 h 4143375"/>
              <a:gd name="connsiteX24" fmla="*/ 7698789 w 8458200"/>
              <a:gd name="connsiteY24" fmla="*/ 344805 h 4143375"/>
              <a:gd name="connsiteX25" fmla="*/ 8459836 w 8458200"/>
              <a:gd name="connsiteY25" fmla="*/ 1592580 h 4143375"/>
              <a:gd name="connsiteX26" fmla="*/ 8155036 w 8458200"/>
              <a:gd name="connsiteY26" fmla="*/ 1778318 h 4143375"/>
              <a:gd name="connsiteX27" fmla="*/ 7393989 w 8458200"/>
              <a:gd name="connsiteY27" fmla="*/ 530543 h 4143375"/>
              <a:gd name="connsiteX28" fmla="*/ 7108239 w 8458200"/>
              <a:gd name="connsiteY28" fmla="*/ 368618 h 4143375"/>
              <a:gd name="connsiteX29" fmla="*/ 5592811 w 8458200"/>
              <a:gd name="connsiteY29" fmla="*/ 356235 h 4143375"/>
              <a:gd name="connsiteX30" fmla="*/ 5589954 w 8458200"/>
              <a:gd name="connsiteY30" fmla="*/ 356235 h 4143375"/>
              <a:gd name="connsiteX31" fmla="*/ 5297536 w 8458200"/>
              <a:gd name="connsiteY31" fmla="*/ 524828 h 4143375"/>
              <a:gd name="connsiteX32" fmla="*/ 3423969 w 8458200"/>
              <a:gd name="connsiteY32" fmla="*/ 3777615 h 4143375"/>
              <a:gd name="connsiteX33" fmla="*/ 2834371 w 8458200"/>
              <a:gd name="connsiteY33" fmla="*/ 4125278 h 4143375"/>
              <a:gd name="connsiteX34" fmla="*/ 1472296 w 8458200"/>
              <a:gd name="connsiteY34" fmla="*/ 4148138 h 4143375"/>
              <a:gd name="connsiteX35" fmla="*/ 1459914 w 8458200"/>
              <a:gd name="connsiteY35" fmla="*/ 414813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8200" h="4143375">
                <a:moveTo>
                  <a:pt x="1459914" y="4148138"/>
                </a:moveTo>
                <a:cubicBezTo>
                  <a:pt x="1201786" y="4148138"/>
                  <a:pt x="968424" y="4008120"/>
                  <a:pt x="846504" y="3779520"/>
                </a:cubicBezTo>
                <a:lnTo>
                  <a:pt x="80694" y="2335530"/>
                </a:lnTo>
                <a:cubicBezTo>
                  <a:pt x="-32654" y="2123123"/>
                  <a:pt x="-25986" y="1862138"/>
                  <a:pt x="96886" y="1655445"/>
                </a:cubicBezTo>
                <a:lnTo>
                  <a:pt x="867459" y="357188"/>
                </a:lnTo>
                <a:cubicBezTo>
                  <a:pt x="992236" y="146685"/>
                  <a:pt x="1221789" y="16193"/>
                  <a:pt x="1466581" y="17145"/>
                </a:cubicBezTo>
                <a:lnTo>
                  <a:pt x="2982009" y="21908"/>
                </a:lnTo>
                <a:cubicBezTo>
                  <a:pt x="3222039" y="22860"/>
                  <a:pt x="3441114" y="144780"/>
                  <a:pt x="3568749" y="347663"/>
                </a:cubicBezTo>
                <a:lnTo>
                  <a:pt x="4245024" y="1428750"/>
                </a:lnTo>
                <a:lnTo>
                  <a:pt x="3942129" y="1618298"/>
                </a:lnTo>
                <a:lnTo>
                  <a:pt x="3265854" y="537210"/>
                </a:lnTo>
                <a:cubicBezTo>
                  <a:pt x="3203941" y="438150"/>
                  <a:pt x="3097261" y="379095"/>
                  <a:pt x="2981056" y="379095"/>
                </a:cubicBezTo>
                <a:lnTo>
                  <a:pt x="1465629" y="374333"/>
                </a:lnTo>
                <a:cubicBezTo>
                  <a:pt x="1346566" y="374333"/>
                  <a:pt x="1235124" y="437198"/>
                  <a:pt x="1174164" y="539115"/>
                </a:cubicBezTo>
                <a:lnTo>
                  <a:pt x="403591" y="1837373"/>
                </a:lnTo>
                <a:cubicBezTo>
                  <a:pt x="343584" y="1938338"/>
                  <a:pt x="340726" y="2065020"/>
                  <a:pt x="395971" y="2167890"/>
                </a:cubicBezTo>
                <a:lnTo>
                  <a:pt x="1161781" y="3611880"/>
                </a:lnTo>
                <a:cubicBezTo>
                  <a:pt x="1221789" y="3724275"/>
                  <a:pt x="1337994" y="3793808"/>
                  <a:pt x="1465629" y="3790950"/>
                </a:cubicBezTo>
                <a:lnTo>
                  <a:pt x="2827704" y="3768090"/>
                </a:lnTo>
                <a:cubicBezTo>
                  <a:pt x="2945814" y="3766185"/>
                  <a:pt x="3055351" y="3701415"/>
                  <a:pt x="3114406" y="3599498"/>
                </a:cubicBezTo>
                <a:lnTo>
                  <a:pt x="4987974" y="347663"/>
                </a:lnTo>
                <a:cubicBezTo>
                  <a:pt x="5111799" y="133350"/>
                  <a:pt x="5342304" y="0"/>
                  <a:pt x="5589954" y="0"/>
                </a:cubicBezTo>
                <a:cubicBezTo>
                  <a:pt x="5591859" y="0"/>
                  <a:pt x="5593764" y="0"/>
                  <a:pt x="5595669" y="0"/>
                </a:cubicBezTo>
                <a:lnTo>
                  <a:pt x="7111096" y="12383"/>
                </a:lnTo>
                <a:cubicBezTo>
                  <a:pt x="7353031" y="14288"/>
                  <a:pt x="7572106" y="139065"/>
                  <a:pt x="7698789" y="344805"/>
                </a:cubicBezTo>
                <a:lnTo>
                  <a:pt x="8459836" y="1592580"/>
                </a:lnTo>
                <a:lnTo>
                  <a:pt x="8155036" y="1778318"/>
                </a:lnTo>
                <a:lnTo>
                  <a:pt x="7393989" y="530543"/>
                </a:lnTo>
                <a:cubicBezTo>
                  <a:pt x="7333029" y="430530"/>
                  <a:pt x="7226349" y="369570"/>
                  <a:pt x="7108239" y="368618"/>
                </a:cubicBezTo>
                <a:lnTo>
                  <a:pt x="5592811" y="356235"/>
                </a:lnTo>
                <a:cubicBezTo>
                  <a:pt x="5591859" y="356235"/>
                  <a:pt x="5590906" y="356235"/>
                  <a:pt x="5589954" y="356235"/>
                </a:cubicBezTo>
                <a:cubicBezTo>
                  <a:pt x="5469939" y="356235"/>
                  <a:pt x="5357544" y="421005"/>
                  <a:pt x="5297536" y="524828"/>
                </a:cubicBezTo>
                <a:lnTo>
                  <a:pt x="3423969" y="3777615"/>
                </a:lnTo>
                <a:cubicBezTo>
                  <a:pt x="3303001" y="3988118"/>
                  <a:pt x="3076306" y="4121468"/>
                  <a:pt x="2834371" y="4125278"/>
                </a:cubicBezTo>
                <a:lnTo>
                  <a:pt x="1472296" y="4148138"/>
                </a:lnTo>
                <a:cubicBezTo>
                  <a:pt x="1467534" y="4148138"/>
                  <a:pt x="1463724" y="4148138"/>
                  <a:pt x="1459914" y="4148138"/>
                </a:cubicBezTo>
                <a:close/>
              </a:path>
            </a:pathLst>
          </a:custGeom>
          <a:solidFill>
            <a:schemeClr val="accent3"/>
          </a:solidFill>
          <a:ln w="9525" cap="flat">
            <a:noFill/>
            <a:prstDash val="solid"/>
            <a:miter/>
          </a:ln>
        </p:spPr>
        <p:txBody>
          <a:bodyPr rtlCol="0" anchor="ctr"/>
          <a:lstStyle/>
          <a:p>
            <a:endParaRPr lang="en-US">
              <a:latin typeface="Fira Sans Condensed" panose="020B0603050000020004" pitchFamily="34" charset="0"/>
            </a:endParaRPr>
          </a:p>
        </p:txBody>
      </p:sp>
      <p:sp>
        <p:nvSpPr>
          <p:cNvPr id="40" name="Freeform: Shape 37">
            <a:extLst>
              <a:ext uri="{FF2B5EF4-FFF2-40B4-BE49-F238E27FC236}">
                <a16:creationId xmlns:a16="http://schemas.microsoft.com/office/drawing/2014/main" id="{ED6873E4-E61D-2C41-B1EE-235DC6129340}"/>
              </a:ext>
            </a:extLst>
          </p:cNvPr>
          <p:cNvSpPr/>
          <p:nvPr/>
        </p:nvSpPr>
        <p:spPr>
          <a:xfrm rot="10800000">
            <a:off x="5184966" y="2072268"/>
            <a:ext cx="3764586" cy="1878267"/>
          </a:xfrm>
          <a:custGeom>
            <a:avLst/>
            <a:gdLst>
              <a:gd name="connsiteX0" fmla="*/ 1840807 w 3764586"/>
              <a:gd name="connsiteY0" fmla="*/ 656523 h 1878267"/>
              <a:gd name="connsiteX1" fmla="*/ 1851676 w 3764586"/>
              <a:gd name="connsiteY1" fmla="*/ 639816 h 1878267"/>
              <a:gd name="connsiteX2" fmla="*/ 1856129 w 3764586"/>
              <a:gd name="connsiteY2" fmla="*/ 646935 h 1878267"/>
              <a:gd name="connsiteX3" fmla="*/ 600644 w 3764586"/>
              <a:gd name="connsiteY3" fmla="*/ 1878267 h 1878267"/>
              <a:gd name="connsiteX4" fmla="*/ 595038 w 3764586"/>
              <a:gd name="connsiteY4" fmla="*/ 1878267 h 1878267"/>
              <a:gd name="connsiteX5" fmla="*/ 317287 w 3764586"/>
              <a:gd name="connsiteY5" fmla="*/ 1711357 h 1878267"/>
              <a:gd name="connsiteX6" fmla="*/ 0 w 3764586"/>
              <a:gd name="connsiteY6" fmla="*/ 1113090 h 1878267"/>
              <a:gd name="connsiteX7" fmla="*/ 137364 w 3764586"/>
              <a:gd name="connsiteY7" fmla="*/ 1027014 h 1878267"/>
              <a:gd name="connsiteX8" fmla="*/ 460044 w 3764586"/>
              <a:gd name="connsiteY8" fmla="*/ 1635450 h 1878267"/>
              <a:gd name="connsiteX9" fmla="*/ 597626 w 3764586"/>
              <a:gd name="connsiteY9" fmla="*/ 1716533 h 1878267"/>
              <a:gd name="connsiteX10" fmla="*/ 1214370 w 3764586"/>
              <a:gd name="connsiteY10" fmla="*/ 1706182 h 1878267"/>
              <a:gd name="connsiteX11" fmla="*/ 1344188 w 3764586"/>
              <a:gd name="connsiteY11" fmla="*/ 1629844 h 1878267"/>
              <a:gd name="connsiteX12" fmla="*/ 2192535 w 3764586"/>
              <a:gd name="connsiteY12" fmla="*/ 157421 h 1878267"/>
              <a:gd name="connsiteX13" fmla="*/ 2465110 w 3764586"/>
              <a:gd name="connsiteY13" fmla="*/ 0 h 1878267"/>
              <a:gd name="connsiteX14" fmla="*/ 2467698 w 3764586"/>
              <a:gd name="connsiteY14" fmla="*/ 0 h 1878267"/>
              <a:gd name="connsiteX15" fmla="*/ 3153880 w 3764586"/>
              <a:gd name="connsiteY15" fmla="*/ 5607 h 1878267"/>
              <a:gd name="connsiteX16" fmla="*/ 3419986 w 3764586"/>
              <a:gd name="connsiteY16" fmla="*/ 156127 h 1878267"/>
              <a:gd name="connsiteX17" fmla="*/ 3764586 w 3764586"/>
              <a:gd name="connsiteY17" fmla="*/ 721116 h 1878267"/>
              <a:gd name="connsiteX18" fmla="*/ 3626573 w 3764586"/>
              <a:gd name="connsiteY18" fmla="*/ 805218 h 1878267"/>
              <a:gd name="connsiteX19" fmla="*/ 3281973 w 3764586"/>
              <a:gd name="connsiteY19" fmla="*/ 240229 h 1878267"/>
              <a:gd name="connsiteX20" fmla="*/ 3152586 w 3764586"/>
              <a:gd name="connsiteY20" fmla="*/ 166909 h 1878267"/>
              <a:gd name="connsiteX21" fmla="*/ 2466404 w 3764586"/>
              <a:gd name="connsiteY21" fmla="*/ 161302 h 1878267"/>
              <a:gd name="connsiteX22" fmla="*/ 2465110 w 3764586"/>
              <a:gd name="connsiteY22" fmla="*/ 161302 h 1878267"/>
              <a:gd name="connsiteX23" fmla="*/ 2332704 w 3764586"/>
              <a:gd name="connsiteY23" fmla="*/ 237641 h 1878267"/>
              <a:gd name="connsiteX24" fmla="*/ 1484357 w 3764586"/>
              <a:gd name="connsiteY24" fmla="*/ 1710495 h 1878267"/>
              <a:gd name="connsiteX25" fmla="*/ 1217389 w 3764586"/>
              <a:gd name="connsiteY25" fmla="*/ 1867916 h 187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4586" h="1878267">
                <a:moveTo>
                  <a:pt x="1840807" y="656523"/>
                </a:moveTo>
                <a:lnTo>
                  <a:pt x="1851676" y="639816"/>
                </a:lnTo>
                <a:lnTo>
                  <a:pt x="1856129" y="646935"/>
                </a:lnTo>
                <a:close/>
                <a:moveTo>
                  <a:pt x="600644" y="1878267"/>
                </a:moveTo>
                <a:cubicBezTo>
                  <a:pt x="598488" y="1878267"/>
                  <a:pt x="596763" y="1878267"/>
                  <a:pt x="595038" y="1878267"/>
                </a:cubicBezTo>
                <a:cubicBezTo>
                  <a:pt x="478158" y="1878267"/>
                  <a:pt x="372492" y="1814867"/>
                  <a:pt x="317287" y="1711357"/>
                </a:cubicBezTo>
                <a:lnTo>
                  <a:pt x="0" y="1113090"/>
                </a:lnTo>
                <a:lnTo>
                  <a:pt x="137364" y="1027014"/>
                </a:lnTo>
                <a:lnTo>
                  <a:pt x="460044" y="1635450"/>
                </a:lnTo>
                <a:cubicBezTo>
                  <a:pt x="487215" y="1686343"/>
                  <a:pt x="539833" y="1717827"/>
                  <a:pt x="597626" y="1716533"/>
                </a:cubicBezTo>
                <a:lnTo>
                  <a:pt x="1214370" y="1706182"/>
                </a:lnTo>
                <a:cubicBezTo>
                  <a:pt x="1267850" y="1705319"/>
                  <a:pt x="1317448" y="1675992"/>
                  <a:pt x="1344188" y="1629844"/>
                </a:cubicBezTo>
                <a:lnTo>
                  <a:pt x="2192535" y="157421"/>
                </a:lnTo>
                <a:cubicBezTo>
                  <a:pt x="2248603" y="60381"/>
                  <a:pt x="2352975" y="0"/>
                  <a:pt x="2465110" y="0"/>
                </a:cubicBezTo>
                <a:cubicBezTo>
                  <a:pt x="2465973" y="0"/>
                  <a:pt x="2466835" y="0"/>
                  <a:pt x="2467698" y="0"/>
                </a:cubicBezTo>
                <a:lnTo>
                  <a:pt x="3153880" y="5607"/>
                </a:lnTo>
                <a:cubicBezTo>
                  <a:pt x="3263427" y="6470"/>
                  <a:pt x="3362624" y="62968"/>
                  <a:pt x="3419986" y="156127"/>
                </a:cubicBezTo>
                <a:lnTo>
                  <a:pt x="3764586" y="721116"/>
                </a:lnTo>
                <a:lnTo>
                  <a:pt x="3626573" y="805218"/>
                </a:lnTo>
                <a:lnTo>
                  <a:pt x="3281973" y="240229"/>
                </a:lnTo>
                <a:cubicBezTo>
                  <a:pt x="3254370" y="194943"/>
                  <a:pt x="3206066" y="167341"/>
                  <a:pt x="3152586" y="166909"/>
                </a:cubicBezTo>
                <a:lnTo>
                  <a:pt x="2466404" y="161302"/>
                </a:lnTo>
                <a:cubicBezTo>
                  <a:pt x="2465973" y="161302"/>
                  <a:pt x="2465541" y="161302"/>
                  <a:pt x="2465110" y="161302"/>
                </a:cubicBezTo>
                <a:cubicBezTo>
                  <a:pt x="2410768" y="161302"/>
                  <a:pt x="2359875" y="190630"/>
                  <a:pt x="2332704" y="237641"/>
                </a:cubicBezTo>
                <a:lnTo>
                  <a:pt x="1484357" y="1710495"/>
                </a:lnTo>
                <a:cubicBezTo>
                  <a:pt x="1429583" y="1805810"/>
                  <a:pt x="1326936" y="1866191"/>
                  <a:pt x="1217389" y="1867916"/>
                </a:cubicBezTo>
                <a:close/>
              </a:path>
            </a:pathLst>
          </a:custGeom>
          <a:solidFill>
            <a:srgbClr val="64A32F"/>
          </a:solidFill>
          <a:ln w="9525" cap="flat">
            <a:noFill/>
            <a:prstDash val="solid"/>
            <a:miter/>
          </a:ln>
        </p:spPr>
        <p:txBody>
          <a:bodyPr rtlCol="0" anchor="ctr"/>
          <a:lstStyle/>
          <a:p>
            <a:endParaRPr lang="en-US">
              <a:latin typeface="Fira Sans Condensed" panose="020B0603050000020004" pitchFamily="34" charset="0"/>
            </a:endParaRPr>
          </a:p>
        </p:txBody>
      </p:sp>
      <p:sp>
        <p:nvSpPr>
          <p:cNvPr id="41" name="Freeform: Shape 38">
            <a:extLst>
              <a:ext uri="{FF2B5EF4-FFF2-40B4-BE49-F238E27FC236}">
                <a16:creationId xmlns:a16="http://schemas.microsoft.com/office/drawing/2014/main" id="{61997A2E-B6D4-6949-BF1D-98242FC9C648}"/>
              </a:ext>
            </a:extLst>
          </p:cNvPr>
          <p:cNvSpPr/>
          <p:nvPr/>
        </p:nvSpPr>
        <p:spPr>
          <a:xfrm rot="10800000">
            <a:off x="3277944" y="2072267"/>
            <a:ext cx="3764586" cy="1878267"/>
          </a:xfrm>
          <a:custGeom>
            <a:avLst/>
            <a:gdLst>
              <a:gd name="connsiteX0" fmla="*/ 1840807 w 3764586"/>
              <a:gd name="connsiteY0" fmla="*/ 656523 h 1878267"/>
              <a:gd name="connsiteX1" fmla="*/ 1851676 w 3764586"/>
              <a:gd name="connsiteY1" fmla="*/ 639816 h 1878267"/>
              <a:gd name="connsiteX2" fmla="*/ 1856129 w 3764586"/>
              <a:gd name="connsiteY2" fmla="*/ 646935 h 1878267"/>
              <a:gd name="connsiteX3" fmla="*/ 600644 w 3764586"/>
              <a:gd name="connsiteY3" fmla="*/ 1878267 h 1878267"/>
              <a:gd name="connsiteX4" fmla="*/ 595038 w 3764586"/>
              <a:gd name="connsiteY4" fmla="*/ 1878267 h 1878267"/>
              <a:gd name="connsiteX5" fmla="*/ 317287 w 3764586"/>
              <a:gd name="connsiteY5" fmla="*/ 1711357 h 1878267"/>
              <a:gd name="connsiteX6" fmla="*/ 0 w 3764586"/>
              <a:gd name="connsiteY6" fmla="*/ 1113090 h 1878267"/>
              <a:gd name="connsiteX7" fmla="*/ 137364 w 3764586"/>
              <a:gd name="connsiteY7" fmla="*/ 1027014 h 1878267"/>
              <a:gd name="connsiteX8" fmla="*/ 460044 w 3764586"/>
              <a:gd name="connsiteY8" fmla="*/ 1635450 h 1878267"/>
              <a:gd name="connsiteX9" fmla="*/ 597626 w 3764586"/>
              <a:gd name="connsiteY9" fmla="*/ 1716533 h 1878267"/>
              <a:gd name="connsiteX10" fmla="*/ 1214370 w 3764586"/>
              <a:gd name="connsiteY10" fmla="*/ 1706182 h 1878267"/>
              <a:gd name="connsiteX11" fmla="*/ 1344188 w 3764586"/>
              <a:gd name="connsiteY11" fmla="*/ 1629844 h 1878267"/>
              <a:gd name="connsiteX12" fmla="*/ 2192535 w 3764586"/>
              <a:gd name="connsiteY12" fmla="*/ 157421 h 1878267"/>
              <a:gd name="connsiteX13" fmla="*/ 2465110 w 3764586"/>
              <a:gd name="connsiteY13" fmla="*/ 0 h 1878267"/>
              <a:gd name="connsiteX14" fmla="*/ 2467698 w 3764586"/>
              <a:gd name="connsiteY14" fmla="*/ 0 h 1878267"/>
              <a:gd name="connsiteX15" fmla="*/ 3153880 w 3764586"/>
              <a:gd name="connsiteY15" fmla="*/ 5607 h 1878267"/>
              <a:gd name="connsiteX16" fmla="*/ 3419986 w 3764586"/>
              <a:gd name="connsiteY16" fmla="*/ 156127 h 1878267"/>
              <a:gd name="connsiteX17" fmla="*/ 3764586 w 3764586"/>
              <a:gd name="connsiteY17" fmla="*/ 721116 h 1878267"/>
              <a:gd name="connsiteX18" fmla="*/ 3626573 w 3764586"/>
              <a:gd name="connsiteY18" fmla="*/ 805218 h 1878267"/>
              <a:gd name="connsiteX19" fmla="*/ 3281973 w 3764586"/>
              <a:gd name="connsiteY19" fmla="*/ 240229 h 1878267"/>
              <a:gd name="connsiteX20" fmla="*/ 3152586 w 3764586"/>
              <a:gd name="connsiteY20" fmla="*/ 166909 h 1878267"/>
              <a:gd name="connsiteX21" fmla="*/ 2466404 w 3764586"/>
              <a:gd name="connsiteY21" fmla="*/ 161302 h 1878267"/>
              <a:gd name="connsiteX22" fmla="*/ 2465110 w 3764586"/>
              <a:gd name="connsiteY22" fmla="*/ 161302 h 1878267"/>
              <a:gd name="connsiteX23" fmla="*/ 2332704 w 3764586"/>
              <a:gd name="connsiteY23" fmla="*/ 237641 h 1878267"/>
              <a:gd name="connsiteX24" fmla="*/ 1484357 w 3764586"/>
              <a:gd name="connsiteY24" fmla="*/ 1710495 h 1878267"/>
              <a:gd name="connsiteX25" fmla="*/ 1217389 w 3764586"/>
              <a:gd name="connsiteY25" fmla="*/ 1867916 h 187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4586" h="1878267">
                <a:moveTo>
                  <a:pt x="1840807" y="656523"/>
                </a:moveTo>
                <a:lnTo>
                  <a:pt x="1851676" y="639816"/>
                </a:lnTo>
                <a:lnTo>
                  <a:pt x="1856129" y="646935"/>
                </a:lnTo>
                <a:close/>
                <a:moveTo>
                  <a:pt x="600644" y="1878267"/>
                </a:moveTo>
                <a:cubicBezTo>
                  <a:pt x="598488" y="1878267"/>
                  <a:pt x="596763" y="1878267"/>
                  <a:pt x="595038" y="1878267"/>
                </a:cubicBezTo>
                <a:cubicBezTo>
                  <a:pt x="478158" y="1878267"/>
                  <a:pt x="372492" y="1814867"/>
                  <a:pt x="317287" y="1711357"/>
                </a:cubicBezTo>
                <a:lnTo>
                  <a:pt x="0" y="1113090"/>
                </a:lnTo>
                <a:lnTo>
                  <a:pt x="137364" y="1027014"/>
                </a:lnTo>
                <a:lnTo>
                  <a:pt x="460044" y="1635450"/>
                </a:lnTo>
                <a:cubicBezTo>
                  <a:pt x="487215" y="1686343"/>
                  <a:pt x="539833" y="1717827"/>
                  <a:pt x="597626" y="1716533"/>
                </a:cubicBezTo>
                <a:lnTo>
                  <a:pt x="1214370" y="1706182"/>
                </a:lnTo>
                <a:cubicBezTo>
                  <a:pt x="1267850" y="1705319"/>
                  <a:pt x="1317448" y="1675992"/>
                  <a:pt x="1344188" y="1629844"/>
                </a:cubicBezTo>
                <a:lnTo>
                  <a:pt x="2192535" y="157421"/>
                </a:lnTo>
                <a:cubicBezTo>
                  <a:pt x="2248603" y="60381"/>
                  <a:pt x="2352975" y="0"/>
                  <a:pt x="2465110" y="0"/>
                </a:cubicBezTo>
                <a:cubicBezTo>
                  <a:pt x="2465973" y="0"/>
                  <a:pt x="2466835" y="0"/>
                  <a:pt x="2467698" y="0"/>
                </a:cubicBezTo>
                <a:lnTo>
                  <a:pt x="3153880" y="5607"/>
                </a:lnTo>
                <a:cubicBezTo>
                  <a:pt x="3263427" y="6470"/>
                  <a:pt x="3362624" y="62968"/>
                  <a:pt x="3419986" y="156127"/>
                </a:cubicBezTo>
                <a:lnTo>
                  <a:pt x="3764586" y="721116"/>
                </a:lnTo>
                <a:lnTo>
                  <a:pt x="3626573" y="805218"/>
                </a:lnTo>
                <a:lnTo>
                  <a:pt x="3281973" y="240229"/>
                </a:lnTo>
                <a:cubicBezTo>
                  <a:pt x="3254370" y="194943"/>
                  <a:pt x="3206066" y="167341"/>
                  <a:pt x="3152586" y="166909"/>
                </a:cubicBezTo>
                <a:lnTo>
                  <a:pt x="2466404" y="161302"/>
                </a:lnTo>
                <a:cubicBezTo>
                  <a:pt x="2465973" y="161302"/>
                  <a:pt x="2465541" y="161302"/>
                  <a:pt x="2465110" y="161302"/>
                </a:cubicBezTo>
                <a:cubicBezTo>
                  <a:pt x="2410768" y="161302"/>
                  <a:pt x="2359875" y="190630"/>
                  <a:pt x="2332704" y="237641"/>
                </a:cubicBezTo>
                <a:lnTo>
                  <a:pt x="1484357" y="1710495"/>
                </a:lnTo>
                <a:cubicBezTo>
                  <a:pt x="1429583" y="1805810"/>
                  <a:pt x="1326936" y="1866191"/>
                  <a:pt x="1217389" y="1867916"/>
                </a:cubicBezTo>
                <a:close/>
              </a:path>
            </a:pathLst>
          </a:custGeom>
          <a:solidFill>
            <a:schemeClr val="accent3"/>
          </a:solidFill>
          <a:ln w="9525" cap="flat">
            <a:noFill/>
            <a:prstDash val="solid"/>
            <a:miter/>
          </a:ln>
        </p:spPr>
        <p:txBody>
          <a:bodyPr rtlCol="0" anchor="ctr"/>
          <a:lstStyle/>
          <a:p>
            <a:endParaRPr lang="en-US">
              <a:latin typeface="Fira Sans Condensed" panose="020B0603050000020004" pitchFamily="34" charset="0"/>
            </a:endParaRPr>
          </a:p>
        </p:txBody>
      </p:sp>
      <p:grpSp>
        <p:nvGrpSpPr>
          <p:cNvPr id="42" name="Group 41">
            <a:extLst>
              <a:ext uri="{FF2B5EF4-FFF2-40B4-BE49-F238E27FC236}">
                <a16:creationId xmlns:a16="http://schemas.microsoft.com/office/drawing/2014/main" id="{075792B5-7EC7-D44E-A486-0FA23B484A2F}"/>
              </a:ext>
            </a:extLst>
          </p:cNvPr>
          <p:cNvGrpSpPr/>
          <p:nvPr/>
        </p:nvGrpSpPr>
        <p:grpSpPr>
          <a:xfrm>
            <a:off x="1259344" y="4115892"/>
            <a:ext cx="1979046" cy="635687"/>
            <a:chOff x="662404" y="4621047"/>
            <a:chExt cx="1728192" cy="635687"/>
          </a:xfrm>
        </p:grpSpPr>
        <p:sp>
          <p:nvSpPr>
            <p:cNvPr id="43" name="TextBox 42">
              <a:extLst>
                <a:ext uri="{FF2B5EF4-FFF2-40B4-BE49-F238E27FC236}">
                  <a16:creationId xmlns:a16="http://schemas.microsoft.com/office/drawing/2014/main" id="{B8E71E1B-F3BA-7B4F-B773-4481C4021348}"/>
                </a:ext>
              </a:extLst>
            </p:cNvPr>
            <p:cNvSpPr txBox="1"/>
            <p:nvPr/>
          </p:nvSpPr>
          <p:spPr>
            <a:xfrm>
              <a:off x="662404" y="4621047"/>
              <a:ext cx="172819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“CUSTOMER ID”</a:t>
              </a:r>
              <a:r>
                <a:rPr lang="el-GR" altLang="ko-KR" sz="1600" b="1" dirty="0">
                  <a:solidFill>
                    <a:schemeClr val="tx1">
                      <a:lumMod val="75000"/>
                      <a:lumOff val="25000"/>
                    </a:schemeClr>
                  </a:solidFill>
                  <a:latin typeface="Fira Sans Condensed" panose="020B0603050000020004" pitchFamily="34" charset="0"/>
                  <a:cs typeface="Arial" pitchFamily="34" charset="0"/>
                </a:rPr>
                <a:t> </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44" name="TextBox 43">
              <a:extLst>
                <a:ext uri="{FF2B5EF4-FFF2-40B4-BE49-F238E27FC236}">
                  <a16:creationId xmlns:a16="http://schemas.microsoft.com/office/drawing/2014/main" id="{33A12166-1449-6546-B514-5B61A68AB6B2}"/>
                </a:ext>
              </a:extLst>
            </p:cNvPr>
            <p:cNvSpPr txBox="1"/>
            <p:nvPr/>
          </p:nvSpPr>
          <p:spPr>
            <a:xfrm>
              <a:off x="662404" y="4948957"/>
              <a:ext cx="1728192" cy="307777"/>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Αναγνωριστικό πελάτη</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grpSp>
        <p:nvGrpSpPr>
          <p:cNvPr id="61" name="Group 60">
            <a:extLst>
              <a:ext uri="{FF2B5EF4-FFF2-40B4-BE49-F238E27FC236}">
                <a16:creationId xmlns:a16="http://schemas.microsoft.com/office/drawing/2014/main" id="{CA216D09-6257-6341-A6B2-B90E7BEFC6CC}"/>
              </a:ext>
            </a:extLst>
          </p:cNvPr>
          <p:cNvGrpSpPr/>
          <p:nvPr/>
        </p:nvGrpSpPr>
        <p:grpSpPr>
          <a:xfrm>
            <a:off x="7091987" y="4991592"/>
            <a:ext cx="1979046" cy="1066574"/>
            <a:chOff x="5202982" y="2326108"/>
            <a:chExt cx="1728192" cy="1066574"/>
          </a:xfrm>
        </p:grpSpPr>
        <p:sp>
          <p:nvSpPr>
            <p:cNvPr id="62" name="TextBox 61">
              <a:extLst>
                <a:ext uri="{FF2B5EF4-FFF2-40B4-BE49-F238E27FC236}">
                  <a16:creationId xmlns:a16="http://schemas.microsoft.com/office/drawing/2014/main" id="{81C228DB-ECCA-8B48-9A65-A8EEDFC774C1}"/>
                </a:ext>
              </a:extLst>
            </p:cNvPr>
            <p:cNvSpPr txBox="1"/>
            <p:nvPr/>
          </p:nvSpPr>
          <p:spPr>
            <a:xfrm>
              <a:off x="5202982" y="2326108"/>
              <a:ext cx="172819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“PERIOD - DATE” </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63" name="TextBox 62">
              <a:extLst>
                <a:ext uri="{FF2B5EF4-FFF2-40B4-BE49-F238E27FC236}">
                  <a16:creationId xmlns:a16="http://schemas.microsoft.com/office/drawing/2014/main" id="{85CA6027-4A5F-4F44-9C3B-0B9089552975}"/>
                </a:ext>
              </a:extLst>
            </p:cNvPr>
            <p:cNvSpPr txBox="1"/>
            <p:nvPr/>
          </p:nvSpPr>
          <p:spPr>
            <a:xfrm>
              <a:off x="5202982" y="2654018"/>
              <a:ext cx="1728192" cy="738664"/>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Η χρονική περίοδος της δοθείσας κατανάλωσης. (μηνιαία, ετήσια </a:t>
              </a:r>
              <a:r>
                <a:rPr lang="el-GR" altLang="ko-KR" sz="1400" dirty="0" err="1">
                  <a:solidFill>
                    <a:schemeClr val="tx1">
                      <a:lumMod val="75000"/>
                      <a:lumOff val="25000"/>
                    </a:schemeClr>
                  </a:solidFill>
                  <a:latin typeface="Fira Sans Condensed" panose="020B0603050000020004" pitchFamily="34" charset="0"/>
                  <a:cs typeface="Arial" pitchFamily="34" charset="0"/>
                </a:rPr>
                <a:t>κλπ</a:t>
              </a:r>
              <a:r>
                <a:rPr lang="el-GR" altLang="ko-KR" sz="1400" dirty="0">
                  <a:solidFill>
                    <a:schemeClr val="tx1">
                      <a:lumMod val="75000"/>
                      <a:lumOff val="25000"/>
                    </a:schemeClr>
                  </a:solidFill>
                  <a:latin typeface="Fira Sans Condensed" panose="020B0603050000020004" pitchFamily="34" charset="0"/>
                  <a:cs typeface="Arial" pitchFamily="34" charset="0"/>
                </a:rPr>
                <a:t>)</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grpSp>
        <p:nvGrpSpPr>
          <p:cNvPr id="64" name="Group 63">
            <a:extLst>
              <a:ext uri="{FF2B5EF4-FFF2-40B4-BE49-F238E27FC236}">
                <a16:creationId xmlns:a16="http://schemas.microsoft.com/office/drawing/2014/main" id="{CE7FC6B6-77CE-FC47-9740-2AE873FDBBC5}"/>
              </a:ext>
            </a:extLst>
          </p:cNvPr>
          <p:cNvGrpSpPr/>
          <p:nvPr/>
        </p:nvGrpSpPr>
        <p:grpSpPr>
          <a:xfrm>
            <a:off x="2966360" y="4854625"/>
            <a:ext cx="2409877" cy="1189685"/>
            <a:chOff x="2175930" y="2202997"/>
            <a:chExt cx="1728192" cy="1189685"/>
          </a:xfrm>
        </p:grpSpPr>
        <p:sp>
          <p:nvSpPr>
            <p:cNvPr id="65" name="TextBox 64">
              <a:extLst>
                <a:ext uri="{FF2B5EF4-FFF2-40B4-BE49-F238E27FC236}">
                  <a16:creationId xmlns:a16="http://schemas.microsoft.com/office/drawing/2014/main" id="{C01A791E-C7D8-0245-91A9-6B8F6C5BCDB6}"/>
                </a:ext>
              </a:extLst>
            </p:cNvPr>
            <p:cNvSpPr txBox="1"/>
            <p:nvPr/>
          </p:nvSpPr>
          <p:spPr>
            <a:xfrm>
              <a:off x="2175930" y="2202997"/>
              <a:ext cx="1728192" cy="584775"/>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“ENERGY CONSUMPTION”</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66" name="TextBox 65">
              <a:extLst>
                <a:ext uri="{FF2B5EF4-FFF2-40B4-BE49-F238E27FC236}">
                  <a16:creationId xmlns:a16="http://schemas.microsoft.com/office/drawing/2014/main" id="{8DD51F92-BFB1-2046-A4D4-716FB5543379}"/>
                </a:ext>
              </a:extLst>
            </p:cNvPr>
            <p:cNvSpPr txBox="1"/>
            <p:nvPr/>
          </p:nvSpPr>
          <p:spPr>
            <a:xfrm>
              <a:off x="2175930" y="2654018"/>
              <a:ext cx="1728192" cy="738664"/>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Το ποσό της ενεργειακής κατανάλωσης για μια </a:t>
              </a:r>
              <a:endParaRPr lang="en-US" altLang="ko-KR" sz="1400" dirty="0">
                <a:solidFill>
                  <a:schemeClr val="tx1">
                    <a:lumMod val="75000"/>
                    <a:lumOff val="25000"/>
                  </a:schemeClr>
                </a:solidFill>
                <a:latin typeface="Fira Sans Condensed" panose="020B0603050000020004" pitchFamily="34" charset="0"/>
                <a:cs typeface="Arial" pitchFamily="34" charset="0"/>
              </a:endParaRPr>
            </a:p>
            <a:p>
              <a:pPr algn="ctr"/>
              <a:r>
                <a:rPr lang="el-GR" altLang="ko-KR" sz="1400" dirty="0">
                  <a:solidFill>
                    <a:schemeClr val="tx1">
                      <a:lumMod val="75000"/>
                      <a:lumOff val="25000"/>
                    </a:schemeClr>
                  </a:solidFill>
                  <a:latin typeface="Fira Sans Condensed" panose="020B0603050000020004" pitchFamily="34" charset="0"/>
                  <a:cs typeface="Arial" pitchFamily="34" charset="0"/>
                </a:rPr>
                <a:t>συγκεκριμένη χρονική περίοδο</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grpSp>
        <p:nvGrpSpPr>
          <p:cNvPr id="67" name="Group 66">
            <a:extLst>
              <a:ext uri="{FF2B5EF4-FFF2-40B4-BE49-F238E27FC236}">
                <a16:creationId xmlns:a16="http://schemas.microsoft.com/office/drawing/2014/main" id="{9CDC5916-DB0A-9A41-A16B-4451C4B0759A}"/>
              </a:ext>
            </a:extLst>
          </p:cNvPr>
          <p:cNvGrpSpPr/>
          <p:nvPr/>
        </p:nvGrpSpPr>
        <p:grpSpPr>
          <a:xfrm>
            <a:off x="5160236" y="4119029"/>
            <a:ext cx="1979046" cy="1345613"/>
            <a:chOff x="3689456" y="4621047"/>
            <a:chExt cx="1728192" cy="1345613"/>
          </a:xfrm>
        </p:grpSpPr>
        <p:sp>
          <p:nvSpPr>
            <p:cNvPr id="68" name="TextBox 67">
              <a:extLst>
                <a:ext uri="{FF2B5EF4-FFF2-40B4-BE49-F238E27FC236}">
                  <a16:creationId xmlns:a16="http://schemas.microsoft.com/office/drawing/2014/main" id="{52F28391-BE24-914C-8784-B5B12C47A9FF}"/>
                </a:ext>
              </a:extLst>
            </p:cNvPr>
            <p:cNvSpPr txBox="1"/>
            <p:nvPr/>
          </p:nvSpPr>
          <p:spPr>
            <a:xfrm>
              <a:off x="3689456" y="4621047"/>
              <a:ext cx="172819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“ENERGY COST”</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69" name="TextBox 68">
              <a:extLst>
                <a:ext uri="{FF2B5EF4-FFF2-40B4-BE49-F238E27FC236}">
                  <a16:creationId xmlns:a16="http://schemas.microsoft.com/office/drawing/2014/main" id="{724136CE-A970-E547-8B26-43BD267B4164}"/>
                </a:ext>
              </a:extLst>
            </p:cNvPr>
            <p:cNvSpPr txBox="1"/>
            <p:nvPr/>
          </p:nvSpPr>
          <p:spPr>
            <a:xfrm>
              <a:off x="3689456" y="5012553"/>
              <a:ext cx="1728192" cy="954107"/>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Το κόστος της κατανάλωσης για μια συγκεκριμένη χρονική περίοδο</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grpSp>
        <p:nvGrpSpPr>
          <p:cNvPr id="70" name="Group 69">
            <a:extLst>
              <a:ext uri="{FF2B5EF4-FFF2-40B4-BE49-F238E27FC236}">
                <a16:creationId xmlns:a16="http://schemas.microsoft.com/office/drawing/2014/main" id="{9633C09B-0CAE-BB4A-92D9-897706E6581F}"/>
              </a:ext>
            </a:extLst>
          </p:cNvPr>
          <p:cNvGrpSpPr/>
          <p:nvPr/>
        </p:nvGrpSpPr>
        <p:grpSpPr>
          <a:xfrm>
            <a:off x="8949073" y="4115892"/>
            <a:ext cx="1979046" cy="1066574"/>
            <a:chOff x="6716509" y="4621047"/>
            <a:chExt cx="1728192" cy="1066574"/>
          </a:xfrm>
        </p:grpSpPr>
        <p:sp>
          <p:nvSpPr>
            <p:cNvPr id="71" name="TextBox 70">
              <a:extLst>
                <a:ext uri="{FF2B5EF4-FFF2-40B4-BE49-F238E27FC236}">
                  <a16:creationId xmlns:a16="http://schemas.microsoft.com/office/drawing/2014/main" id="{BAD990CA-59C7-2D42-8F98-AAFAF7835F98}"/>
                </a:ext>
              </a:extLst>
            </p:cNvPr>
            <p:cNvSpPr txBox="1"/>
            <p:nvPr/>
          </p:nvSpPr>
          <p:spPr>
            <a:xfrm>
              <a:off x="6716509" y="4621047"/>
              <a:ext cx="172819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“LOCATION”</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72" name="TextBox 71">
              <a:extLst>
                <a:ext uri="{FF2B5EF4-FFF2-40B4-BE49-F238E27FC236}">
                  <a16:creationId xmlns:a16="http://schemas.microsoft.com/office/drawing/2014/main" id="{399FC99E-B794-0340-B8B8-5398B1F40A23}"/>
                </a:ext>
              </a:extLst>
            </p:cNvPr>
            <p:cNvSpPr txBox="1"/>
            <p:nvPr/>
          </p:nvSpPr>
          <p:spPr>
            <a:xfrm>
              <a:off x="6716509" y="4948957"/>
              <a:ext cx="1728192" cy="738664"/>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Τοποθεσία νοικοκυριού όπως δ</a:t>
              </a:r>
              <a:r>
                <a:rPr lang="en-US" altLang="ko-KR" sz="1400" dirty="0" err="1">
                  <a:solidFill>
                    <a:schemeClr val="tx1">
                      <a:lumMod val="75000"/>
                      <a:lumOff val="25000"/>
                    </a:schemeClr>
                  </a:solidFill>
                  <a:latin typeface="Fira Sans Condensed" panose="020B0603050000020004" pitchFamily="34" charset="0"/>
                  <a:cs typeface="Arial" pitchFamily="34" charset="0"/>
                </a:rPr>
                <a:t>ή</a:t>
              </a:r>
              <a:r>
                <a:rPr lang="el-GR" altLang="ko-KR" sz="1400" dirty="0" err="1">
                  <a:solidFill>
                    <a:schemeClr val="tx1">
                      <a:lumMod val="75000"/>
                      <a:lumOff val="25000"/>
                    </a:schemeClr>
                  </a:solidFill>
                  <a:latin typeface="Fira Sans Condensed" panose="020B0603050000020004" pitchFamily="34" charset="0"/>
                  <a:cs typeface="Arial" pitchFamily="34" charset="0"/>
                </a:rPr>
                <a:t>μος</a:t>
              </a:r>
              <a:r>
                <a:rPr lang="el-GR" altLang="ko-KR" sz="1400" dirty="0">
                  <a:solidFill>
                    <a:schemeClr val="tx1">
                      <a:lumMod val="75000"/>
                      <a:lumOff val="25000"/>
                    </a:schemeClr>
                  </a:solidFill>
                  <a:latin typeface="Fira Sans Condensed" panose="020B0603050000020004" pitchFamily="34" charset="0"/>
                  <a:cs typeface="Arial" pitchFamily="34" charset="0"/>
                </a:rPr>
                <a:t>, νομός, περιφέρεια</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pic>
        <p:nvPicPr>
          <p:cNvPr id="73" name="Picture 72">
            <a:extLst>
              <a:ext uri="{FF2B5EF4-FFF2-40B4-BE49-F238E27FC236}">
                <a16:creationId xmlns:a16="http://schemas.microsoft.com/office/drawing/2014/main" id="{8AAEA95C-A74E-794B-A8B1-B78733EED1C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642857" y="2530308"/>
            <a:ext cx="585678" cy="962186"/>
          </a:xfrm>
          <a:prstGeom prst="rect">
            <a:avLst/>
          </a:prstGeom>
        </p:spPr>
      </p:pic>
      <p:pic>
        <p:nvPicPr>
          <p:cNvPr id="74" name="Picture 73">
            <a:extLst>
              <a:ext uri="{FF2B5EF4-FFF2-40B4-BE49-F238E27FC236}">
                <a16:creationId xmlns:a16="http://schemas.microsoft.com/office/drawing/2014/main" id="{A4DF6F18-7EEB-D245-ADC4-788F00CBB44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88759" y="2466814"/>
            <a:ext cx="962186" cy="962186"/>
          </a:xfrm>
          <a:prstGeom prst="rect">
            <a:avLst/>
          </a:prstGeom>
        </p:spPr>
      </p:pic>
      <p:pic>
        <p:nvPicPr>
          <p:cNvPr id="75" name="Picture 74">
            <a:extLst>
              <a:ext uri="{FF2B5EF4-FFF2-40B4-BE49-F238E27FC236}">
                <a16:creationId xmlns:a16="http://schemas.microsoft.com/office/drawing/2014/main" id="{5B91CD16-60FE-B947-9523-077B72AD023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543041" y="2546251"/>
            <a:ext cx="946243" cy="946243"/>
          </a:xfrm>
          <a:prstGeom prst="rect">
            <a:avLst/>
          </a:prstGeom>
        </p:spPr>
      </p:pic>
      <p:pic>
        <p:nvPicPr>
          <p:cNvPr id="76" name="Picture 75">
            <a:extLst>
              <a:ext uri="{FF2B5EF4-FFF2-40B4-BE49-F238E27FC236}">
                <a16:creationId xmlns:a16="http://schemas.microsoft.com/office/drawing/2014/main" id="{333B0FF4-2B1F-634F-92B8-9DCF9F5168A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07271" y="2590143"/>
            <a:ext cx="928056" cy="801158"/>
          </a:xfrm>
          <a:prstGeom prst="rect">
            <a:avLst/>
          </a:prstGeom>
        </p:spPr>
      </p:pic>
      <p:pic>
        <p:nvPicPr>
          <p:cNvPr id="77" name="Picture 76">
            <a:extLst>
              <a:ext uri="{FF2B5EF4-FFF2-40B4-BE49-F238E27FC236}">
                <a16:creationId xmlns:a16="http://schemas.microsoft.com/office/drawing/2014/main" id="{B7F9217D-F7A8-9348-85BF-DC62D08AC98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564836" y="2470101"/>
            <a:ext cx="1134731" cy="1134731"/>
          </a:xfrm>
          <a:prstGeom prst="rect">
            <a:avLst/>
          </a:prstGeom>
        </p:spPr>
      </p:pic>
      <p:sp>
        <p:nvSpPr>
          <p:cNvPr id="78" name="Text Placeholder 1">
            <a:extLst>
              <a:ext uri="{FF2B5EF4-FFF2-40B4-BE49-F238E27FC236}">
                <a16:creationId xmlns:a16="http://schemas.microsoft.com/office/drawing/2014/main" id="{7D16B100-CDCA-C94B-AD13-6188114CF33D}"/>
              </a:ext>
            </a:extLst>
          </p:cNvPr>
          <p:cNvSpPr txBox="1">
            <a:spLocks/>
          </p:cNvSpPr>
          <p:nvPr/>
        </p:nvSpPr>
        <p:spPr>
          <a:xfrm>
            <a:off x="323529" y="804773"/>
            <a:ext cx="11573197" cy="724247"/>
          </a:xfrm>
          <a:prstGeom prst="rect">
            <a:avLst/>
          </a:prstGeom>
        </p:spPr>
        <p:txBody>
          <a:bodyPr tIns="91440" anchor="ctr">
            <a:norm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a:solidFill>
                  <a:schemeClr val="accent2">
                    <a:lumMod val="75000"/>
                  </a:schemeClr>
                </a:solidFill>
                <a:latin typeface="Fira Sans Condensed" panose="020B0603050000020004" pitchFamily="34" charset="0"/>
              </a:rPr>
              <a:t>Ελάχιστα δεδομένα για μια επιτυχή ανάλυση </a:t>
            </a:r>
            <a:endParaRPr lang="en-US" sz="2000" dirty="0">
              <a:solidFill>
                <a:schemeClr val="accent2">
                  <a:lumMod val="75000"/>
                </a:schemeClr>
              </a:solidFill>
              <a:latin typeface="Fira Sans Condensed" panose="020B0603050000020004" pitchFamily="34" charset="0"/>
            </a:endParaRPr>
          </a:p>
        </p:txBody>
      </p:sp>
    </p:spTree>
    <p:extLst>
      <p:ext uri="{BB962C8B-B14F-4D97-AF65-F5344CB8AC3E}">
        <p14:creationId xmlns:p14="http://schemas.microsoft.com/office/powerpoint/2010/main" val="31289758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5727D4F-8B1C-3D4C-9601-6887F3043558}"/>
              </a:ext>
            </a:extLst>
          </p:cNvPr>
          <p:cNvSpPr/>
          <p:nvPr/>
        </p:nvSpPr>
        <p:spPr>
          <a:xfrm>
            <a:off x="0" y="0"/>
            <a:ext cx="12192000" cy="6858000"/>
          </a:xfrm>
          <a:prstGeom prst="rect">
            <a:avLst/>
          </a:prstGeom>
          <a:solidFill>
            <a:schemeClr val="bg1">
              <a:alpha val="8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lvl="1" algn="just"/>
            <a:endParaRPr lang="el-GR" sz="2400" dirty="0">
              <a:solidFill>
                <a:schemeClr val="tx1">
                  <a:lumMod val="75000"/>
                  <a:lumOff val="25000"/>
                </a:schemeClr>
              </a:solidFill>
              <a:latin typeface="Fira Sans Condensed" panose="020B0603050000020004" pitchFamily="34" charset="0"/>
            </a:endParaRPr>
          </a:p>
        </p:txBody>
      </p:sp>
      <p:sp>
        <p:nvSpPr>
          <p:cNvPr id="33" name="Text Placeholder 1">
            <a:extLst>
              <a:ext uri="{FF2B5EF4-FFF2-40B4-BE49-F238E27FC236}">
                <a16:creationId xmlns:a16="http://schemas.microsoft.com/office/drawing/2014/main" id="{2E178CFF-6880-654A-B1DD-EAB866D3DC23}"/>
              </a:ext>
            </a:extLst>
          </p:cNvPr>
          <p:cNvSpPr>
            <a:spLocks noGrp="1"/>
          </p:cNvSpPr>
          <p:nvPr>
            <p:ph type="body" sz="quarter" idx="10"/>
          </p:nvPr>
        </p:nvSpPr>
        <p:spPr>
          <a:xfrm>
            <a:off x="323529" y="339509"/>
            <a:ext cx="11573197" cy="724247"/>
          </a:xfrm>
        </p:spPr>
        <p:txBody>
          <a:bodyPr>
            <a:normAutofit/>
          </a:bodyPr>
          <a:lstStyle/>
          <a:p>
            <a:r>
              <a:rPr lang="el-GR" sz="4000" dirty="0">
                <a:solidFill>
                  <a:schemeClr val="accent3">
                    <a:lumMod val="75000"/>
                  </a:schemeClr>
                </a:solidFill>
                <a:latin typeface="Fira Sans Condensed" panose="020B0603050000020004" pitchFamily="34" charset="0"/>
              </a:rPr>
              <a:t>ΕΠΙΠΛΕΟΝ ΔΕΔΟΜΕΝΑ</a:t>
            </a:r>
            <a:endParaRPr lang="en-US" sz="4000" dirty="0">
              <a:solidFill>
                <a:schemeClr val="accent3">
                  <a:lumMod val="75000"/>
                </a:schemeClr>
              </a:solidFill>
              <a:latin typeface="Fira Sans Condensed" panose="020B0603050000020004" pitchFamily="34" charset="0"/>
            </a:endParaRPr>
          </a:p>
        </p:txBody>
      </p:sp>
      <p:sp>
        <p:nvSpPr>
          <p:cNvPr id="34" name="Graphic 25">
            <a:extLst>
              <a:ext uri="{FF2B5EF4-FFF2-40B4-BE49-F238E27FC236}">
                <a16:creationId xmlns:a16="http://schemas.microsoft.com/office/drawing/2014/main" id="{300DA0A5-23E2-7B4A-A6D7-09C6BE024C5E}"/>
              </a:ext>
            </a:extLst>
          </p:cNvPr>
          <p:cNvSpPr/>
          <p:nvPr/>
        </p:nvSpPr>
        <p:spPr>
          <a:xfrm>
            <a:off x="1305655" y="2074425"/>
            <a:ext cx="3829853" cy="1876110"/>
          </a:xfrm>
          <a:custGeom>
            <a:avLst/>
            <a:gdLst>
              <a:gd name="connsiteX0" fmla="*/ 1459914 w 8458200"/>
              <a:gd name="connsiteY0" fmla="*/ 4148138 h 4143375"/>
              <a:gd name="connsiteX1" fmla="*/ 846504 w 8458200"/>
              <a:gd name="connsiteY1" fmla="*/ 3779520 h 4143375"/>
              <a:gd name="connsiteX2" fmla="*/ 80694 w 8458200"/>
              <a:gd name="connsiteY2" fmla="*/ 2335530 h 4143375"/>
              <a:gd name="connsiteX3" fmla="*/ 96886 w 8458200"/>
              <a:gd name="connsiteY3" fmla="*/ 1655445 h 4143375"/>
              <a:gd name="connsiteX4" fmla="*/ 867459 w 8458200"/>
              <a:gd name="connsiteY4" fmla="*/ 357188 h 4143375"/>
              <a:gd name="connsiteX5" fmla="*/ 1466581 w 8458200"/>
              <a:gd name="connsiteY5" fmla="*/ 17145 h 4143375"/>
              <a:gd name="connsiteX6" fmla="*/ 2982009 w 8458200"/>
              <a:gd name="connsiteY6" fmla="*/ 21908 h 4143375"/>
              <a:gd name="connsiteX7" fmla="*/ 3568749 w 8458200"/>
              <a:gd name="connsiteY7" fmla="*/ 347663 h 4143375"/>
              <a:gd name="connsiteX8" fmla="*/ 4245024 w 8458200"/>
              <a:gd name="connsiteY8" fmla="*/ 1428750 h 4143375"/>
              <a:gd name="connsiteX9" fmla="*/ 3942129 w 8458200"/>
              <a:gd name="connsiteY9" fmla="*/ 1618298 h 4143375"/>
              <a:gd name="connsiteX10" fmla="*/ 3265854 w 8458200"/>
              <a:gd name="connsiteY10" fmla="*/ 537210 h 4143375"/>
              <a:gd name="connsiteX11" fmla="*/ 2981056 w 8458200"/>
              <a:gd name="connsiteY11" fmla="*/ 379095 h 4143375"/>
              <a:gd name="connsiteX12" fmla="*/ 1465629 w 8458200"/>
              <a:gd name="connsiteY12" fmla="*/ 374333 h 4143375"/>
              <a:gd name="connsiteX13" fmla="*/ 1174164 w 8458200"/>
              <a:gd name="connsiteY13" fmla="*/ 539115 h 4143375"/>
              <a:gd name="connsiteX14" fmla="*/ 403591 w 8458200"/>
              <a:gd name="connsiteY14" fmla="*/ 1837373 h 4143375"/>
              <a:gd name="connsiteX15" fmla="*/ 395971 w 8458200"/>
              <a:gd name="connsiteY15" fmla="*/ 2167890 h 4143375"/>
              <a:gd name="connsiteX16" fmla="*/ 1161781 w 8458200"/>
              <a:gd name="connsiteY16" fmla="*/ 3611880 h 4143375"/>
              <a:gd name="connsiteX17" fmla="*/ 1465629 w 8458200"/>
              <a:gd name="connsiteY17" fmla="*/ 3790950 h 4143375"/>
              <a:gd name="connsiteX18" fmla="*/ 2827704 w 8458200"/>
              <a:gd name="connsiteY18" fmla="*/ 3768090 h 4143375"/>
              <a:gd name="connsiteX19" fmla="*/ 3114406 w 8458200"/>
              <a:gd name="connsiteY19" fmla="*/ 3599498 h 4143375"/>
              <a:gd name="connsiteX20" fmla="*/ 4987974 w 8458200"/>
              <a:gd name="connsiteY20" fmla="*/ 347663 h 4143375"/>
              <a:gd name="connsiteX21" fmla="*/ 5589954 w 8458200"/>
              <a:gd name="connsiteY21" fmla="*/ 0 h 4143375"/>
              <a:gd name="connsiteX22" fmla="*/ 5595669 w 8458200"/>
              <a:gd name="connsiteY22" fmla="*/ 0 h 4143375"/>
              <a:gd name="connsiteX23" fmla="*/ 7111096 w 8458200"/>
              <a:gd name="connsiteY23" fmla="*/ 12383 h 4143375"/>
              <a:gd name="connsiteX24" fmla="*/ 7698789 w 8458200"/>
              <a:gd name="connsiteY24" fmla="*/ 344805 h 4143375"/>
              <a:gd name="connsiteX25" fmla="*/ 8459836 w 8458200"/>
              <a:gd name="connsiteY25" fmla="*/ 1592580 h 4143375"/>
              <a:gd name="connsiteX26" fmla="*/ 8155036 w 8458200"/>
              <a:gd name="connsiteY26" fmla="*/ 1778318 h 4143375"/>
              <a:gd name="connsiteX27" fmla="*/ 7393989 w 8458200"/>
              <a:gd name="connsiteY27" fmla="*/ 530543 h 4143375"/>
              <a:gd name="connsiteX28" fmla="*/ 7108239 w 8458200"/>
              <a:gd name="connsiteY28" fmla="*/ 368618 h 4143375"/>
              <a:gd name="connsiteX29" fmla="*/ 5592811 w 8458200"/>
              <a:gd name="connsiteY29" fmla="*/ 356235 h 4143375"/>
              <a:gd name="connsiteX30" fmla="*/ 5589954 w 8458200"/>
              <a:gd name="connsiteY30" fmla="*/ 356235 h 4143375"/>
              <a:gd name="connsiteX31" fmla="*/ 5297536 w 8458200"/>
              <a:gd name="connsiteY31" fmla="*/ 524828 h 4143375"/>
              <a:gd name="connsiteX32" fmla="*/ 3423969 w 8458200"/>
              <a:gd name="connsiteY32" fmla="*/ 3777615 h 4143375"/>
              <a:gd name="connsiteX33" fmla="*/ 2834371 w 8458200"/>
              <a:gd name="connsiteY33" fmla="*/ 4125278 h 4143375"/>
              <a:gd name="connsiteX34" fmla="*/ 1472296 w 8458200"/>
              <a:gd name="connsiteY34" fmla="*/ 4148138 h 4143375"/>
              <a:gd name="connsiteX35" fmla="*/ 1459914 w 8458200"/>
              <a:gd name="connsiteY35" fmla="*/ 414813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8200" h="4143375">
                <a:moveTo>
                  <a:pt x="1459914" y="4148138"/>
                </a:moveTo>
                <a:cubicBezTo>
                  <a:pt x="1201786" y="4148138"/>
                  <a:pt x="968424" y="4008120"/>
                  <a:pt x="846504" y="3779520"/>
                </a:cubicBezTo>
                <a:lnTo>
                  <a:pt x="80694" y="2335530"/>
                </a:lnTo>
                <a:cubicBezTo>
                  <a:pt x="-32654" y="2123123"/>
                  <a:pt x="-25986" y="1862138"/>
                  <a:pt x="96886" y="1655445"/>
                </a:cubicBezTo>
                <a:lnTo>
                  <a:pt x="867459" y="357188"/>
                </a:lnTo>
                <a:cubicBezTo>
                  <a:pt x="992236" y="146685"/>
                  <a:pt x="1221789" y="16193"/>
                  <a:pt x="1466581" y="17145"/>
                </a:cubicBezTo>
                <a:lnTo>
                  <a:pt x="2982009" y="21908"/>
                </a:lnTo>
                <a:cubicBezTo>
                  <a:pt x="3222039" y="22860"/>
                  <a:pt x="3441114" y="144780"/>
                  <a:pt x="3568749" y="347663"/>
                </a:cubicBezTo>
                <a:lnTo>
                  <a:pt x="4245024" y="1428750"/>
                </a:lnTo>
                <a:lnTo>
                  <a:pt x="3942129" y="1618298"/>
                </a:lnTo>
                <a:lnTo>
                  <a:pt x="3265854" y="537210"/>
                </a:lnTo>
                <a:cubicBezTo>
                  <a:pt x="3203941" y="438150"/>
                  <a:pt x="3097261" y="379095"/>
                  <a:pt x="2981056" y="379095"/>
                </a:cubicBezTo>
                <a:lnTo>
                  <a:pt x="1465629" y="374333"/>
                </a:lnTo>
                <a:cubicBezTo>
                  <a:pt x="1346566" y="374333"/>
                  <a:pt x="1235124" y="437198"/>
                  <a:pt x="1174164" y="539115"/>
                </a:cubicBezTo>
                <a:lnTo>
                  <a:pt x="403591" y="1837373"/>
                </a:lnTo>
                <a:cubicBezTo>
                  <a:pt x="343584" y="1938338"/>
                  <a:pt x="340726" y="2065020"/>
                  <a:pt x="395971" y="2167890"/>
                </a:cubicBezTo>
                <a:lnTo>
                  <a:pt x="1161781" y="3611880"/>
                </a:lnTo>
                <a:cubicBezTo>
                  <a:pt x="1221789" y="3724275"/>
                  <a:pt x="1337994" y="3793808"/>
                  <a:pt x="1465629" y="3790950"/>
                </a:cubicBezTo>
                <a:lnTo>
                  <a:pt x="2827704" y="3768090"/>
                </a:lnTo>
                <a:cubicBezTo>
                  <a:pt x="2945814" y="3766185"/>
                  <a:pt x="3055351" y="3701415"/>
                  <a:pt x="3114406" y="3599498"/>
                </a:cubicBezTo>
                <a:lnTo>
                  <a:pt x="4987974" y="347663"/>
                </a:lnTo>
                <a:cubicBezTo>
                  <a:pt x="5111799" y="133350"/>
                  <a:pt x="5342304" y="0"/>
                  <a:pt x="5589954" y="0"/>
                </a:cubicBezTo>
                <a:cubicBezTo>
                  <a:pt x="5591859" y="0"/>
                  <a:pt x="5593764" y="0"/>
                  <a:pt x="5595669" y="0"/>
                </a:cubicBezTo>
                <a:lnTo>
                  <a:pt x="7111096" y="12383"/>
                </a:lnTo>
                <a:cubicBezTo>
                  <a:pt x="7353031" y="14288"/>
                  <a:pt x="7572106" y="139065"/>
                  <a:pt x="7698789" y="344805"/>
                </a:cubicBezTo>
                <a:lnTo>
                  <a:pt x="8459836" y="1592580"/>
                </a:lnTo>
                <a:lnTo>
                  <a:pt x="8155036" y="1778318"/>
                </a:lnTo>
                <a:lnTo>
                  <a:pt x="7393989" y="530543"/>
                </a:lnTo>
                <a:cubicBezTo>
                  <a:pt x="7333029" y="430530"/>
                  <a:pt x="7226349" y="369570"/>
                  <a:pt x="7108239" y="368618"/>
                </a:cubicBezTo>
                <a:lnTo>
                  <a:pt x="5592811" y="356235"/>
                </a:lnTo>
                <a:cubicBezTo>
                  <a:pt x="5591859" y="356235"/>
                  <a:pt x="5590906" y="356235"/>
                  <a:pt x="5589954" y="356235"/>
                </a:cubicBezTo>
                <a:cubicBezTo>
                  <a:pt x="5469939" y="356235"/>
                  <a:pt x="5357544" y="421005"/>
                  <a:pt x="5297536" y="524828"/>
                </a:cubicBezTo>
                <a:lnTo>
                  <a:pt x="3423969" y="3777615"/>
                </a:lnTo>
                <a:cubicBezTo>
                  <a:pt x="3303001" y="3988118"/>
                  <a:pt x="3076306" y="4121468"/>
                  <a:pt x="2834371" y="4125278"/>
                </a:cubicBezTo>
                <a:lnTo>
                  <a:pt x="1472296" y="4148138"/>
                </a:lnTo>
                <a:cubicBezTo>
                  <a:pt x="1467534" y="4148138"/>
                  <a:pt x="1463724" y="4148138"/>
                  <a:pt x="1459914" y="4148138"/>
                </a:cubicBezTo>
                <a:close/>
              </a:path>
            </a:pathLst>
          </a:custGeom>
          <a:solidFill>
            <a:srgbClr val="64A32F"/>
          </a:solidFill>
          <a:ln w="9525" cap="flat">
            <a:noFill/>
            <a:prstDash val="solid"/>
            <a:miter/>
          </a:ln>
        </p:spPr>
        <p:txBody>
          <a:bodyPr rtlCol="0" anchor="ctr"/>
          <a:lstStyle/>
          <a:p>
            <a:endParaRPr lang="en-US">
              <a:latin typeface="Fira Sans Condensed" panose="020B0603050000020004" pitchFamily="34" charset="0"/>
            </a:endParaRPr>
          </a:p>
        </p:txBody>
      </p:sp>
      <p:sp>
        <p:nvSpPr>
          <p:cNvPr id="35" name="Graphic 25">
            <a:extLst>
              <a:ext uri="{FF2B5EF4-FFF2-40B4-BE49-F238E27FC236}">
                <a16:creationId xmlns:a16="http://schemas.microsoft.com/office/drawing/2014/main" id="{776FDE64-459F-1B4B-AA16-266700A3564D}"/>
              </a:ext>
            </a:extLst>
          </p:cNvPr>
          <p:cNvSpPr/>
          <p:nvPr/>
        </p:nvSpPr>
        <p:spPr>
          <a:xfrm rot="10800000">
            <a:off x="7091987" y="2074424"/>
            <a:ext cx="3829853" cy="1876110"/>
          </a:xfrm>
          <a:custGeom>
            <a:avLst/>
            <a:gdLst>
              <a:gd name="connsiteX0" fmla="*/ 1459914 w 8458200"/>
              <a:gd name="connsiteY0" fmla="*/ 4148138 h 4143375"/>
              <a:gd name="connsiteX1" fmla="*/ 846504 w 8458200"/>
              <a:gd name="connsiteY1" fmla="*/ 3779520 h 4143375"/>
              <a:gd name="connsiteX2" fmla="*/ 80694 w 8458200"/>
              <a:gd name="connsiteY2" fmla="*/ 2335530 h 4143375"/>
              <a:gd name="connsiteX3" fmla="*/ 96886 w 8458200"/>
              <a:gd name="connsiteY3" fmla="*/ 1655445 h 4143375"/>
              <a:gd name="connsiteX4" fmla="*/ 867459 w 8458200"/>
              <a:gd name="connsiteY4" fmla="*/ 357188 h 4143375"/>
              <a:gd name="connsiteX5" fmla="*/ 1466581 w 8458200"/>
              <a:gd name="connsiteY5" fmla="*/ 17145 h 4143375"/>
              <a:gd name="connsiteX6" fmla="*/ 2982009 w 8458200"/>
              <a:gd name="connsiteY6" fmla="*/ 21908 h 4143375"/>
              <a:gd name="connsiteX7" fmla="*/ 3568749 w 8458200"/>
              <a:gd name="connsiteY7" fmla="*/ 347663 h 4143375"/>
              <a:gd name="connsiteX8" fmla="*/ 4245024 w 8458200"/>
              <a:gd name="connsiteY8" fmla="*/ 1428750 h 4143375"/>
              <a:gd name="connsiteX9" fmla="*/ 3942129 w 8458200"/>
              <a:gd name="connsiteY9" fmla="*/ 1618298 h 4143375"/>
              <a:gd name="connsiteX10" fmla="*/ 3265854 w 8458200"/>
              <a:gd name="connsiteY10" fmla="*/ 537210 h 4143375"/>
              <a:gd name="connsiteX11" fmla="*/ 2981056 w 8458200"/>
              <a:gd name="connsiteY11" fmla="*/ 379095 h 4143375"/>
              <a:gd name="connsiteX12" fmla="*/ 1465629 w 8458200"/>
              <a:gd name="connsiteY12" fmla="*/ 374333 h 4143375"/>
              <a:gd name="connsiteX13" fmla="*/ 1174164 w 8458200"/>
              <a:gd name="connsiteY13" fmla="*/ 539115 h 4143375"/>
              <a:gd name="connsiteX14" fmla="*/ 403591 w 8458200"/>
              <a:gd name="connsiteY14" fmla="*/ 1837373 h 4143375"/>
              <a:gd name="connsiteX15" fmla="*/ 395971 w 8458200"/>
              <a:gd name="connsiteY15" fmla="*/ 2167890 h 4143375"/>
              <a:gd name="connsiteX16" fmla="*/ 1161781 w 8458200"/>
              <a:gd name="connsiteY16" fmla="*/ 3611880 h 4143375"/>
              <a:gd name="connsiteX17" fmla="*/ 1465629 w 8458200"/>
              <a:gd name="connsiteY17" fmla="*/ 3790950 h 4143375"/>
              <a:gd name="connsiteX18" fmla="*/ 2827704 w 8458200"/>
              <a:gd name="connsiteY18" fmla="*/ 3768090 h 4143375"/>
              <a:gd name="connsiteX19" fmla="*/ 3114406 w 8458200"/>
              <a:gd name="connsiteY19" fmla="*/ 3599498 h 4143375"/>
              <a:gd name="connsiteX20" fmla="*/ 4987974 w 8458200"/>
              <a:gd name="connsiteY20" fmla="*/ 347663 h 4143375"/>
              <a:gd name="connsiteX21" fmla="*/ 5589954 w 8458200"/>
              <a:gd name="connsiteY21" fmla="*/ 0 h 4143375"/>
              <a:gd name="connsiteX22" fmla="*/ 5595669 w 8458200"/>
              <a:gd name="connsiteY22" fmla="*/ 0 h 4143375"/>
              <a:gd name="connsiteX23" fmla="*/ 7111096 w 8458200"/>
              <a:gd name="connsiteY23" fmla="*/ 12383 h 4143375"/>
              <a:gd name="connsiteX24" fmla="*/ 7698789 w 8458200"/>
              <a:gd name="connsiteY24" fmla="*/ 344805 h 4143375"/>
              <a:gd name="connsiteX25" fmla="*/ 8459836 w 8458200"/>
              <a:gd name="connsiteY25" fmla="*/ 1592580 h 4143375"/>
              <a:gd name="connsiteX26" fmla="*/ 8155036 w 8458200"/>
              <a:gd name="connsiteY26" fmla="*/ 1778318 h 4143375"/>
              <a:gd name="connsiteX27" fmla="*/ 7393989 w 8458200"/>
              <a:gd name="connsiteY27" fmla="*/ 530543 h 4143375"/>
              <a:gd name="connsiteX28" fmla="*/ 7108239 w 8458200"/>
              <a:gd name="connsiteY28" fmla="*/ 368618 h 4143375"/>
              <a:gd name="connsiteX29" fmla="*/ 5592811 w 8458200"/>
              <a:gd name="connsiteY29" fmla="*/ 356235 h 4143375"/>
              <a:gd name="connsiteX30" fmla="*/ 5589954 w 8458200"/>
              <a:gd name="connsiteY30" fmla="*/ 356235 h 4143375"/>
              <a:gd name="connsiteX31" fmla="*/ 5297536 w 8458200"/>
              <a:gd name="connsiteY31" fmla="*/ 524828 h 4143375"/>
              <a:gd name="connsiteX32" fmla="*/ 3423969 w 8458200"/>
              <a:gd name="connsiteY32" fmla="*/ 3777615 h 4143375"/>
              <a:gd name="connsiteX33" fmla="*/ 2834371 w 8458200"/>
              <a:gd name="connsiteY33" fmla="*/ 4125278 h 4143375"/>
              <a:gd name="connsiteX34" fmla="*/ 1472296 w 8458200"/>
              <a:gd name="connsiteY34" fmla="*/ 4148138 h 4143375"/>
              <a:gd name="connsiteX35" fmla="*/ 1459914 w 8458200"/>
              <a:gd name="connsiteY35" fmla="*/ 4148138 h 4143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458200" h="4143375">
                <a:moveTo>
                  <a:pt x="1459914" y="4148138"/>
                </a:moveTo>
                <a:cubicBezTo>
                  <a:pt x="1201786" y="4148138"/>
                  <a:pt x="968424" y="4008120"/>
                  <a:pt x="846504" y="3779520"/>
                </a:cubicBezTo>
                <a:lnTo>
                  <a:pt x="80694" y="2335530"/>
                </a:lnTo>
                <a:cubicBezTo>
                  <a:pt x="-32654" y="2123123"/>
                  <a:pt x="-25986" y="1862138"/>
                  <a:pt x="96886" y="1655445"/>
                </a:cubicBezTo>
                <a:lnTo>
                  <a:pt x="867459" y="357188"/>
                </a:lnTo>
                <a:cubicBezTo>
                  <a:pt x="992236" y="146685"/>
                  <a:pt x="1221789" y="16193"/>
                  <a:pt x="1466581" y="17145"/>
                </a:cubicBezTo>
                <a:lnTo>
                  <a:pt x="2982009" y="21908"/>
                </a:lnTo>
                <a:cubicBezTo>
                  <a:pt x="3222039" y="22860"/>
                  <a:pt x="3441114" y="144780"/>
                  <a:pt x="3568749" y="347663"/>
                </a:cubicBezTo>
                <a:lnTo>
                  <a:pt x="4245024" y="1428750"/>
                </a:lnTo>
                <a:lnTo>
                  <a:pt x="3942129" y="1618298"/>
                </a:lnTo>
                <a:lnTo>
                  <a:pt x="3265854" y="537210"/>
                </a:lnTo>
                <a:cubicBezTo>
                  <a:pt x="3203941" y="438150"/>
                  <a:pt x="3097261" y="379095"/>
                  <a:pt x="2981056" y="379095"/>
                </a:cubicBezTo>
                <a:lnTo>
                  <a:pt x="1465629" y="374333"/>
                </a:lnTo>
                <a:cubicBezTo>
                  <a:pt x="1346566" y="374333"/>
                  <a:pt x="1235124" y="437198"/>
                  <a:pt x="1174164" y="539115"/>
                </a:cubicBezTo>
                <a:lnTo>
                  <a:pt x="403591" y="1837373"/>
                </a:lnTo>
                <a:cubicBezTo>
                  <a:pt x="343584" y="1938338"/>
                  <a:pt x="340726" y="2065020"/>
                  <a:pt x="395971" y="2167890"/>
                </a:cubicBezTo>
                <a:lnTo>
                  <a:pt x="1161781" y="3611880"/>
                </a:lnTo>
                <a:cubicBezTo>
                  <a:pt x="1221789" y="3724275"/>
                  <a:pt x="1337994" y="3793808"/>
                  <a:pt x="1465629" y="3790950"/>
                </a:cubicBezTo>
                <a:lnTo>
                  <a:pt x="2827704" y="3768090"/>
                </a:lnTo>
                <a:cubicBezTo>
                  <a:pt x="2945814" y="3766185"/>
                  <a:pt x="3055351" y="3701415"/>
                  <a:pt x="3114406" y="3599498"/>
                </a:cubicBezTo>
                <a:lnTo>
                  <a:pt x="4987974" y="347663"/>
                </a:lnTo>
                <a:cubicBezTo>
                  <a:pt x="5111799" y="133350"/>
                  <a:pt x="5342304" y="0"/>
                  <a:pt x="5589954" y="0"/>
                </a:cubicBezTo>
                <a:cubicBezTo>
                  <a:pt x="5591859" y="0"/>
                  <a:pt x="5593764" y="0"/>
                  <a:pt x="5595669" y="0"/>
                </a:cubicBezTo>
                <a:lnTo>
                  <a:pt x="7111096" y="12383"/>
                </a:lnTo>
                <a:cubicBezTo>
                  <a:pt x="7353031" y="14288"/>
                  <a:pt x="7572106" y="139065"/>
                  <a:pt x="7698789" y="344805"/>
                </a:cubicBezTo>
                <a:lnTo>
                  <a:pt x="8459836" y="1592580"/>
                </a:lnTo>
                <a:lnTo>
                  <a:pt x="8155036" y="1778318"/>
                </a:lnTo>
                <a:lnTo>
                  <a:pt x="7393989" y="530543"/>
                </a:lnTo>
                <a:cubicBezTo>
                  <a:pt x="7333029" y="430530"/>
                  <a:pt x="7226349" y="369570"/>
                  <a:pt x="7108239" y="368618"/>
                </a:cubicBezTo>
                <a:lnTo>
                  <a:pt x="5592811" y="356235"/>
                </a:lnTo>
                <a:cubicBezTo>
                  <a:pt x="5591859" y="356235"/>
                  <a:pt x="5590906" y="356235"/>
                  <a:pt x="5589954" y="356235"/>
                </a:cubicBezTo>
                <a:cubicBezTo>
                  <a:pt x="5469939" y="356235"/>
                  <a:pt x="5357544" y="421005"/>
                  <a:pt x="5297536" y="524828"/>
                </a:cubicBezTo>
                <a:lnTo>
                  <a:pt x="3423969" y="3777615"/>
                </a:lnTo>
                <a:cubicBezTo>
                  <a:pt x="3303001" y="3988118"/>
                  <a:pt x="3076306" y="4121468"/>
                  <a:pt x="2834371" y="4125278"/>
                </a:cubicBezTo>
                <a:lnTo>
                  <a:pt x="1472296" y="4148138"/>
                </a:lnTo>
                <a:cubicBezTo>
                  <a:pt x="1467534" y="4148138"/>
                  <a:pt x="1463724" y="4148138"/>
                  <a:pt x="1459914" y="4148138"/>
                </a:cubicBezTo>
                <a:close/>
              </a:path>
            </a:pathLst>
          </a:custGeom>
          <a:solidFill>
            <a:schemeClr val="accent3"/>
          </a:solidFill>
          <a:ln w="9525" cap="flat">
            <a:noFill/>
            <a:prstDash val="solid"/>
            <a:miter/>
          </a:ln>
        </p:spPr>
        <p:txBody>
          <a:bodyPr rtlCol="0" anchor="ctr"/>
          <a:lstStyle/>
          <a:p>
            <a:endParaRPr lang="en-US">
              <a:latin typeface="Fira Sans Condensed" panose="020B0603050000020004" pitchFamily="34" charset="0"/>
            </a:endParaRPr>
          </a:p>
        </p:txBody>
      </p:sp>
      <p:sp>
        <p:nvSpPr>
          <p:cNvPr id="40" name="Freeform: Shape 37">
            <a:extLst>
              <a:ext uri="{FF2B5EF4-FFF2-40B4-BE49-F238E27FC236}">
                <a16:creationId xmlns:a16="http://schemas.microsoft.com/office/drawing/2014/main" id="{ED6873E4-E61D-2C41-B1EE-235DC6129340}"/>
              </a:ext>
            </a:extLst>
          </p:cNvPr>
          <p:cNvSpPr/>
          <p:nvPr/>
        </p:nvSpPr>
        <p:spPr>
          <a:xfrm rot="10800000">
            <a:off x="5184966" y="2072268"/>
            <a:ext cx="3764586" cy="1878267"/>
          </a:xfrm>
          <a:custGeom>
            <a:avLst/>
            <a:gdLst>
              <a:gd name="connsiteX0" fmla="*/ 1840807 w 3764586"/>
              <a:gd name="connsiteY0" fmla="*/ 656523 h 1878267"/>
              <a:gd name="connsiteX1" fmla="*/ 1851676 w 3764586"/>
              <a:gd name="connsiteY1" fmla="*/ 639816 h 1878267"/>
              <a:gd name="connsiteX2" fmla="*/ 1856129 w 3764586"/>
              <a:gd name="connsiteY2" fmla="*/ 646935 h 1878267"/>
              <a:gd name="connsiteX3" fmla="*/ 600644 w 3764586"/>
              <a:gd name="connsiteY3" fmla="*/ 1878267 h 1878267"/>
              <a:gd name="connsiteX4" fmla="*/ 595038 w 3764586"/>
              <a:gd name="connsiteY4" fmla="*/ 1878267 h 1878267"/>
              <a:gd name="connsiteX5" fmla="*/ 317287 w 3764586"/>
              <a:gd name="connsiteY5" fmla="*/ 1711357 h 1878267"/>
              <a:gd name="connsiteX6" fmla="*/ 0 w 3764586"/>
              <a:gd name="connsiteY6" fmla="*/ 1113090 h 1878267"/>
              <a:gd name="connsiteX7" fmla="*/ 137364 w 3764586"/>
              <a:gd name="connsiteY7" fmla="*/ 1027014 h 1878267"/>
              <a:gd name="connsiteX8" fmla="*/ 460044 w 3764586"/>
              <a:gd name="connsiteY8" fmla="*/ 1635450 h 1878267"/>
              <a:gd name="connsiteX9" fmla="*/ 597626 w 3764586"/>
              <a:gd name="connsiteY9" fmla="*/ 1716533 h 1878267"/>
              <a:gd name="connsiteX10" fmla="*/ 1214370 w 3764586"/>
              <a:gd name="connsiteY10" fmla="*/ 1706182 h 1878267"/>
              <a:gd name="connsiteX11" fmla="*/ 1344188 w 3764586"/>
              <a:gd name="connsiteY11" fmla="*/ 1629844 h 1878267"/>
              <a:gd name="connsiteX12" fmla="*/ 2192535 w 3764586"/>
              <a:gd name="connsiteY12" fmla="*/ 157421 h 1878267"/>
              <a:gd name="connsiteX13" fmla="*/ 2465110 w 3764586"/>
              <a:gd name="connsiteY13" fmla="*/ 0 h 1878267"/>
              <a:gd name="connsiteX14" fmla="*/ 2467698 w 3764586"/>
              <a:gd name="connsiteY14" fmla="*/ 0 h 1878267"/>
              <a:gd name="connsiteX15" fmla="*/ 3153880 w 3764586"/>
              <a:gd name="connsiteY15" fmla="*/ 5607 h 1878267"/>
              <a:gd name="connsiteX16" fmla="*/ 3419986 w 3764586"/>
              <a:gd name="connsiteY16" fmla="*/ 156127 h 1878267"/>
              <a:gd name="connsiteX17" fmla="*/ 3764586 w 3764586"/>
              <a:gd name="connsiteY17" fmla="*/ 721116 h 1878267"/>
              <a:gd name="connsiteX18" fmla="*/ 3626573 w 3764586"/>
              <a:gd name="connsiteY18" fmla="*/ 805218 h 1878267"/>
              <a:gd name="connsiteX19" fmla="*/ 3281973 w 3764586"/>
              <a:gd name="connsiteY19" fmla="*/ 240229 h 1878267"/>
              <a:gd name="connsiteX20" fmla="*/ 3152586 w 3764586"/>
              <a:gd name="connsiteY20" fmla="*/ 166909 h 1878267"/>
              <a:gd name="connsiteX21" fmla="*/ 2466404 w 3764586"/>
              <a:gd name="connsiteY21" fmla="*/ 161302 h 1878267"/>
              <a:gd name="connsiteX22" fmla="*/ 2465110 w 3764586"/>
              <a:gd name="connsiteY22" fmla="*/ 161302 h 1878267"/>
              <a:gd name="connsiteX23" fmla="*/ 2332704 w 3764586"/>
              <a:gd name="connsiteY23" fmla="*/ 237641 h 1878267"/>
              <a:gd name="connsiteX24" fmla="*/ 1484357 w 3764586"/>
              <a:gd name="connsiteY24" fmla="*/ 1710495 h 1878267"/>
              <a:gd name="connsiteX25" fmla="*/ 1217389 w 3764586"/>
              <a:gd name="connsiteY25" fmla="*/ 1867916 h 187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4586" h="1878267">
                <a:moveTo>
                  <a:pt x="1840807" y="656523"/>
                </a:moveTo>
                <a:lnTo>
                  <a:pt x="1851676" y="639816"/>
                </a:lnTo>
                <a:lnTo>
                  <a:pt x="1856129" y="646935"/>
                </a:lnTo>
                <a:close/>
                <a:moveTo>
                  <a:pt x="600644" y="1878267"/>
                </a:moveTo>
                <a:cubicBezTo>
                  <a:pt x="598488" y="1878267"/>
                  <a:pt x="596763" y="1878267"/>
                  <a:pt x="595038" y="1878267"/>
                </a:cubicBezTo>
                <a:cubicBezTo>
                  <a:pt x="478158" y="1878267"/>
                  <a:pt x="372492" y="1814867"/>
                  <a:pt x="317287" y="1711357"/>
                </a:cubicBezTo>
                <a:lnTo>
                  <a:pt x="0" y="1113090"/>
                </a:lnTo>
                <a:lnTo>
                  <a:pt x="137364" y="1027014"/>
                </a:lnTo>
                <a:lnTo>
                  <a:pt x="460044" y="1635450"/>
                </a:lnTo>
                <a:cubicBezTo>
                  <a:pt x="487215" y="1686343"/>
                  <a:pt x="539833" y="1717827"/>
                  <a:pt x="597626" y="1716533"/>
                </a:cubicBezTo>
                <a:lnTo>
                  <a:pt x="1214370" y="1706182"/>
                </a:lnTo>
                <a:cubicBezTo>
                  <a:pt x="1267850" y="1705319"/>
                  <a:pt x="1317448" y="1675992"/>
                  <a:pt x="1344188" y="1629844"/>
                </a:cubicBezTo>
                <a:lnTo>
                  <a:pt x="2192535" y="157421"/>
                </a:lnTo>
                <a:cubicBezTo>
                  <a:pt x="2248603" y="60381"/>
                  <a:pt x="2352975" y="0"/>
                  <a:pt x="2465110" y="0"/>
                </a:cubicBezTo>
                <a:cubicBezTo>
                  <a:pt x="2465973" y="0"/>
                  <a:pt x="2466835" y="0"/>
                  <a:pt x="2467698" y="0"/>
                </a:cubicBezTo>
                <a:lnTo>
                  <a:pt x="3153880" y="5607"/>
                </a:lnTo>
                <a:cubicBezTo>
                  <a:pt x="3263427" y="6470"/>
                  <a:pt x="3362624" y="62968"/>
                  <a:pt x="3419986" y="156127"/>
                </a:cubicBezTo>
                <a:lnTo>
                  <a:pt x="3764586" y="721116"/>
                </a:lnTo>
                <a:lnTo>
                  <a:pt x="3626573" y="805218"/>
                </a:lnTo>
                <a:lnTo>
                  <a:pt x="3281973" y="240229"/>
                </a:lnTo>
                <a:cubicBezTo>
                  <a:pt x="3254370" y="194943"/>
                  <a:pt x="3206066" y="167341"/>
                  <a:pt x="3152586" y="166909"/>
                </a:cubicBezTo>
                <a:lnTo>
                  <a:pt x="2466404" y="161302"/>
                </a:lnTo>
                <a:cubicBezTo>
                  <a:pt x="2465973" y="161302"/>
                  <a:pt x="2465541" y="161302"/>
                  <a:pt x="2465110" y="161302"/>
                </a:cubicBezTo>
                <a:cubicBezTo>
                  <a:pt x="2410768" y="161302"/>
                  <a:pt x="2359875" y="190630"/>
                  <a:pt x="2332704" y="237641"/>
                </a:cubicBezTo>
                <a:lnTo>
                  <a:pt x="1484357" y="1710495"/>
                </a:lnTo>
                <a:cubicBezTo>
                  <a:pt x="1429583" y="1805810"/>
                  <a:pt x="1326936" y="1866191"/>
                  <a:pt x="1217389" y="1867916"/>
                </a:cubicBezTo>
                <a:close/>
              </a:path>
            </a:pathLst>
          </a:custGeom>
          <a:solidFill>
            <a:srgbClr val="64A32F"/>
          </a:solidFill>
          <a:ln w="9525" cap="flat">
            <a:noFill/>
            <a:prstDash val="solid"/>
            <a:miter/>
          </a:ln>
        </p:spPr>
        <p:txBody>
          <a:bodyPr rtlCol="0" anchor="ctr"/>
          <a:lstStyle/>
          <a:p>
            <a:endParaRPr lang="en-US">
              <a:latin typeface="Fira Sans Condensed" panose="020B0603050000020004" pitchFamily="34" charset="0"/>
            </a:endParaRPr>
          </a:p>
        </p:txBody>
      </p:sp>
      <p:sp>
        <p:nvSpPr>
          <p:cNvPr id="41" name="Freeform: Shape 38">
            <a:extLst>
              <a:ext uri="{FF2B5EF4-FFF2-40B4-BE49-F238E27FC236}">
                <a16:creationId xmlns:a16="http://schemas.microsoft.com/office/drawing/2014/main" id="{61997A2E-B6D4-6949-BF1D-98242FC9C648}"/>
              </a:ext>
            </a:extLst>
          </p:cNvPr>
          <p:cNvSpPr/>
          <p:nvPr/>
        </p:nvSpPr>
        <p:spPr>
          <a:xfrm rot="10800000">
            <a:off x="3277944" y="2072267"/>
            <a:ext cx="3764586" cy="1878267"/>
          </a:xfrm>
          <a:custGeom>
            <a:avLst/>
            <a:gdLst>
              <a:gd name="connsiteX0" fmla="*/ 1840807 w 3764586"/>
              <a:gd name="connsiteY0" fmla="*/ 656523 h 1878267"/>
              <a:gd name="connsiteX1" fmla="*/ 1851676 w 3764586"/>
              <a:gd name="connsiteY1" fmla="*/ 639816 h 1878267"/>
              <a:gd name="connsiteX2" fmla="*/ 1856129 w 3764586"/>
              <a:gd name="connsiteY2" fmla="*/ 646935 h 1878267"/>
              <a:gd name="connsiteX3" fmla="*/ 600644 w 3764586"/>
              <a:gd name="connsiteY3" fmla="*/ 1878267 h 1878267"/>
              <a:gd name="connsiteX4" fmla="*/ 595038 w 3764586"/>
              <a:gd name="connsiteY4" fmla="*/ 1878267 h 1878267"/>
              <a:gd name="connsiteX5" fmla="*/ 317287 w 3764586"/>
              <a:gd name="connsiteY5" fmla="*/ 1711357 h 1878267"/>
              <a:gd name="connsiteX6" fmla="*/ 0 w 3764586"/>
              <a:gd name="connsiteY6" fmla="*/ 1113090 h 1878267"/>
              <a:gd name="connsiteX7" fmla="*/ 137364 w 3764586"/>
              <a:gd name="connsiteY7" fmla="*/ 1027014 h 1878267"/>
              <a:gd name="connsiteX8" fmla="*/ 460044 w 3764586"/>
              <a:gd name="connsiteY8" fmla="*/ 1635450 h 1878267"/>
              <a:gd name="connsiteX9" fmla="*/ 597626 w 3764586"/>
              <a:gd name="connsiteY9" fmla="*/ 1716533 h 1878267"/>
              <a:gd name="connsiteX10" fmla="*/ 1214370 w 3764586"/>
              <a:gd name="connsiteY10" fmla="*/ 1706182 h 1878267"/>
              <a:gd name="connsiteX11" fmla="*/ 1344188 w 3764586"/>
              <a:gd name="connsiteY11" fmla="*/ 1629844 h 1878267"/>
              <a:gd name="connsiteX12" fmla="*/ 2192535 w 3764586"/>
              <a:gd name="connsiteY12" fmla="*/ 157421 h 1878267"/>
              <a:gd name="connsiteX13" fmla="*/ 2465110 w 3764586"/>
              <a:gd name="connsiteY13" fmla="*/ 0 h 1878267"/>
              <a:gd name="connsiteX14" fmla="*/ 2467698 w 3764586"/>
              <a:gd name="connsiteY14" fmla="*/ 0 h 1878267"/>
              <a:gd name="connsiteX15" fmla="*/ 3153880 w 3764586"/>
              <a:gd name="connsiteY15" fmla="*/ 5607 h 1878267"/>
              <a:gd name="connsiteX16" fmla="*/ 3419986 w 3764586"/>
              <a:gd name="connsiteY16" fmla="*/ 156127 h 1878267"/>
              <a:gd name="connsiteX17" fmla="*/ 3764586 w 3764586"/>
              <a:gd name="connsiteY17" fmla="*/ 721116 h 1878267"/>
              <a:gd name="connsiteX18" fmla="*/ 3626573 w 3764586"/>
              <a:gd name="connsiteY18" fmla="*/ 805218 h 1878267"/>
              <a:gd name="connsiteX19" fmla="*/ 3281973 w 3764586"/>
              <a:gd name="connsiteY19" fmla="*/ 240229 h 1878267"/>
              <a:gd name="connsiteX20" fmla="*/ 3152586 w 3764586"/>
              <a:gd name="connsiteY20" fmla="*/ 166909 h 1878267"/>
              <a:gd name="connsiteX21" fmla="*/ 2466404 w 3764586"/>
              <a:gd name="connsiteY21" fmla="*/ 161302 h 1878267"/>
              <a:gd name="connsiteX22" fmla="*/ 2465110 w 3764586"/>
              <a:gd name="connsiteY22" fmla="*/ 161302 h 1878267"/>
              <a:gd name="connsiteX23" fmla="*/ 2332704 w 3764586"/>
              <a:gd name="connsiteY23" fmla="*/ 237641 h 1878267"/>
              <a:gd name="connsiteX24" fmla="*/ 1484357 w 3764586"/>
              <a:gd name="connsiteY24" fmla="*/ 1710495 h 1878267"/>
              <a:gd name="connsiteX25" fmla="*/ 1217389 w 3764586"/>
              <a:gd name="connsiteY25" fmla="*/ 1867916 h 1878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764586" h="1878267">
                <a:moveTo>
                  <a:pt x="1840807" y="656523"/>
                </a:moveTo>
                <a:lnTo>
                  <a:pt x="1851676" y="639816"/>
                </a:lnTo>
                <a:lnTo>
                  <a:pt x="1856129" y="646935"/>
                </a:lnTo>
                <a:close/>
                <a:moveTo>
                  <a:pt x="600644" y="1878267"/>
                </a:moveTo>
                <a:cubicBezTo>
                  <a:pt x="598488" y="1878267"/>
                  <a:pt x="596763" y="1878267"/>
                  <a:pt x="595038" y="1878267"/>
                </a:cubicBezTo>
                <a:cubicBezTo>
                  <a:pt x="478158" y="1878267"/>
                  <a:pt x="372492" y="1814867"/>
                  <a:pt x="317287" y="1711357"/>
                </a:cubicBezTo>
                <a:lnTo>
                  <a:pt x="0" y="1113090"/>
                </a:lnTo>
                <a:lnTo>
                  <a:pt x="137364" y="1027014"/>
                </a:lnTo>
                <a:lnTo>
                  <a:pt x="460044" y="1635450"/>
                </a:lnTo>
                <a:cubicBezTo>
                  <a:pt x="487215" y="1686343"/>
                  <a:pt x="539833" y="1717827"/>
                  <a:pt x="597626" y="1716533"/>
                </a:cubicBezTo>
                <a:lnTo>
                  <a:pt x="1214370" y="1706182"/>
                </a:lnTo>
                <a:cubicBezTo>
                  <a:pt x="1267850" y="1705319"/>
                  <a:pt x="1317448" y="1675992"/>
                  <a:pt x="1344188" y="1629844"/>
                </a:cubicBezTo>
                <a:lnTo>
                  <a:pt x="2192535" y="157421"/>
                </a:lnTo>
                <a:cubicBezTo>
                  <a:pt x="2248603" y="60381"/>
                  <a:pt x="2352975" y="0"/>
                  <a:pt x="2465110" y="0"/>
                </a:cubicBezTo>
                <a:cubicBezTo>
                  <a:pt x="2465973" y="0"/>
                  <a:pt x="2466835" y="0"/>
                  <a:pt x="2467698" y="0"/>
                </a:cubicBezTo>
                <a:lnTo>
                  <a:pt x="3153880" y="5607"/>
                </a:lnTo>
                <a:cubicBezTo>
                  <a:pt x="3263427" y="6470"/>
                  <a:pt x="3362624" y="62968"/>
                  <a:pt x="3419986" y="156127"/>
                </a:cubicBezTo>
                <a:lnTo>
                  <a:pt x="3764586" y="721116"/>
                </a:lnTo>
                <a:lnTo>
                  <a:pt x="3626573" y="805218"/>
                </a:lnTo>
                <a:lnTo>
                  <a:pt x="3281973" y="240229"/>
                </a:lnTo>
                <a:cubicBezTo>
                  <a:pt x="3254370" y="194943"/>
                  <a:pt x="3206066" y="167341"/>
                  <a:pt x="3152586" y="166909"/>
                </a:cubicBezTo>
                <a:lnTo>
                  <a:pt x="2466404" y="161302"/>
                </a:lnTo>
                <a:cubicBezTo>
                  <a:pt x="2465973" y="161302"/>
                  <a:pt x="2465541" y="161302"/>
                  <a:pt x="2465110" y="161302"/>
                </a:cubicBezTo>
                <a:cubicBezTo>
                  <a:pt x="2410768" y="161302"/>
                  <a:pt x="2359875" y="190630"/>
                  <a:pt x="2332704" y="237641"/>
                </a:cubicBezTo>
                <a:lnTo>
                  <a:pt x="1484357" y="1710495"/>
                </a:lnTo>
                <a:cubicBezTo>
                  <a:pt x="1429583" y="1805810"/>
                  <a:pt x="1326936" y="1866191"/>
                  <a:pt x="1217389" y="1867916"/>
                </a:cubicBezTo>
                <a:close/>
              </a:path>
            </a:pathLst>
          </a:custGeom>
          <a:solidFill>
            <a:schemeClr val="accent3"/>
          </a:solidFill>
          <a:ln w="9525" cap="flat">
            <a:noFill/>
            <a:prstDash val="solid"/>
            <a:miter/>
          </a:ln>
        </p:spPr>
        <p:txBody>
          <a:bodyPr rtlCol="0" anchor="ctr"/>
          <a:lstStyle/>
          <a:p>
            <a:endParaRPr lang="en-US">
              <a:latin typeface="Fira Sans Condensed" panose="020B0603050000020004" pitchFamily="34" charset="0"/>
            </a:endParaRPr>
          </a:p>
        </p:txBody>
      </p:sp>
      <p:grpSp>
        <p:nvGrpSpPr>
          <p:cNvPr id="42" name="Group 41">
            <a:extLst>
              <a:ext uri="{FF2B5EF4-FFF2-40B4-BE49-F238E27FC236}">
                <a16:creationId xmlns:a16="http://schemas.microsoft.com/office/drawing/2014/main" id="{075792B5-7EC7-D44E-A486-0FA23B484A2F}"/>
              </a:ext>
            </a:extLst>
          </p:cNvPr>
          <p:cNvGrpSpPr/>
          <p:nvPr/>
        </p:nvGrpSpPr>
        <p:grpSpPr>
          <a:xfrm>
            <a:off x="1259344" y="4115892"/>
            <a:ext cx="1979046" cy="1282017"/>
            <a:chOff x="662404" y="4621047"/>
            <a:chExt cx="1728192" cy="1282017"/>
          </a:xfrm>
        </p:grpSpPr>
        <p:sp>
          <p:nvSpPr>
            <p:cNvPr id="43" name="TextBox 42">
              <a:extLst>
                <a:ext uri="{FF2B5EF4-FFF2-40B4-BE49-F238E27FC236}">
                  <a16:creationId xmlns:a16="http://schemas.microsoft.com/office/drawing/2014/main" id="{B8E71E1B-F3BA-7B4F-B773-4481C4021348}"/>
                </a:ext>
              </a:extLst>
            </p:cNvPr>
            <p:cNvSpPr txBox="1"/>
            <p:nvPr/>
          </p:nvSpPr>
          <p:spPr>
            <a:xfrm>
              <a:off x="662404" y="4621047"/>
              <a:ext cx="172819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“Floor Area”</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44" name="TextBox 43">
              <a:extLst>
                <a:ext uri="{FF2B5EF4-FFF2-40B4-BE49-F238E27FC236}">
                  <a16:creationId xmlns:a16="http://schemas.microsoft.com/office/drawing/2014/main" id="{33A12166-1449-6546-B514-5B61A68AB6B2}"/>
                </a:ext>
              </a:extLst>
            </p:cNvPr>
            <p:cNvSpPr txBox="1"/>
            <p:nvPr/>
          </p:nvSpPr>
          <p:spPr>
            <a:xfrm>
              <a:off x="662404" y="4948957"/>
              <a:ext cx="1728192" cy="954107"/>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Η επιφάνεια – εμβαδόν της κατοικίας του εξεταζόμενου νοικοκυριού</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grpSp>
        <p:nvGrpSpPr>
          <p:cNvPr id="61" name="Group 60">
            <a:extLst>
              <a:ext uri="{FF2B5EF4-FFF2-40B4-BE49-F238E27FC236}">
                <a16:creationId xmlns:a16="http://schemas.microsoft.com/office/drawing/2014/main" id="{CA216D09-6257-6341-A6B2-B90E7BEFC6CC}"/>
              </a:ext>
            </a:extLst>
          </p:cNvPr>
          <p:cNvGrpSpPr/>
          <p:nvPr/>
        </p:nvGrpSpPr>
        <p:grpSpPr>
          <a:xfrm>
            <a:off x="7026640" y="4978128"/>
            <a:ext cx="2180860" cy="1282018"/>
            <a:chOff x="5202982" y="2326107"/>
            <a:chExt cx="1904425" cy="1282018"/>
          </a:xfrm>
        </p:grpSpPr>
        <p:sp>
          <p:nvSpPr>
            <p:cNvPr id="62" name="TextBox 61">
              <a:extLst>
                <a:ext uri="{FF2B5EF4-FFF2-40B4-BE49-F238E27FC236}">
                  <a16:creationId xmlns:a16="http://schemas.microsoft.com/office/drawing/2014/main" id="{81C228DB-ECCA-8B48-9A65-A8EEDFC774C1}"/>
                </a:ext>
              </a:extLst>
            </p:cNvPr>
            <p:cNvSpPr txBox="1"/>
            <p:nvPr/>
          </p:nvSpPr>
          <p:spPr>
            <a:xfrm>
              <a:off x="5202982" y="2326107"/>
              <a:ext cx="1904425"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“Type of Social Invoice”</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63" name="TextBox 62">
              <a:extLst>
                <a:ext uri="{FF2B5EF4-FFF2-40B4-BE49-F238E27FC236}">
                  <a16:creationId xmlns:a16="http://schemas.microsoft.com/office/drawing/2014/main" id="{85CA6027-4A5F-4F44-9C3B-0B9089552975}"/>
                </a:ext>
              </a:extLst>
            </p:cNvPr>
            <p:cNvSpPr txBox="1"/>
            <p:nvPr/>
          </p:nvSpPr>
          <p:spPr>
            <a:xfrm>
              <a:off x="5202982" y="2654018"/>
              <a:ext cx="1728192" cy="954107"/>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Τύπος τιμολογίου</a:t>
              </a:r>
              <a:r>
                <a:rPr lang="en-US" altLang="ko-KR" sz="1400" dirty="0">
                  <a:solidFill>
                    <a:schemeClr val="tx1">
                      <a:lumMod val="75000"/>
                      <a:lumOff val="25000"/>
                    </a:schemeClr>
                  </a:solidFill>
                  <a:latin typeface="Fira Sans Condensed" panose="020B0603050000020004" pitchFamily="34" charset="0"/>
                  <a:cs typeface="Arial" pitchFamily="34" charset="0"/>
                </a:rPr>
                <a:t> </a:t>
              </a:r>
              <a:br>
                <a:rPr lang="en-US" altLang="ko-KR" sz="1400" dirty="0">
                  <a:solidFill>
                    <a:schemeClr val="tx1">
                      <a:lumMod val="75000"/>
                      <a:lumOff val="25000"/>
                    </a:schemeClr>
                  </a:solidFill>
                  <a:latin typeface="Fira Sans Condensed" panose="020B0603050000020004" pitchFamily="34" charset="0"/>
                  <a:cs typeface="Arial" pitchFamily="34" charset="0"/>
                </a:rPr>
              </a:br>
              <a:r>
                <a:rPr lang="el-GR" altLang="ko-KR" sz="1400" dirty="0">
                  <a:solidFill>
                    <a:schemeClr val="tx1">
                      <a:lumMod val="75000"/>
                      <a:lumOff val="25000"/>
                    </a:schemeClr>
                  </a:solidFill>
                  <a:latin typeface="Fira Sans Condensed" panose="020B0603050000020004" pitchFamily="34" charset="0"/>
                  <a:cs typeface="Arial" pitchFamily="34" charset="0"/>
                </a:rPr>
                <a:t>Ελληνικά δεδομένα</a:t>
              </a:r>
              <a:r>
                <a:rPr lang="en-US" altLang="ko-KR" sz="1400" dirty="0">
                  <a:solidFill>
                    <a:schemeClr val="tx1">
                      <a:lumMod val="75000"/>
                      <a:lumOff val="25000"/>
                    </a:schemeClr>
                  </a:solidFill>
                  <a:latin typeface="Fira Sans Condensed" panose="020B0603050000020004" pitchFamily="34" charset="0"/>
                  <a:cs typeface="Arial" pitchFamily="34" charset="0"/>
                </a:rPr>
                <a:t>: </a:t>
              </a:r>
              <a:endParaRPr lang="el-GR" altLang="ko-KR" sz="1400" dirty="0">
                <a:solidFill>
                  <a:schemeClr val="tx1">
                    <a:lumMod val="75000"/>
                    <a:lumOff val="25000"/>
                  </a:schemeClr>
                </a:solidFill>
                <a:latin typeface="Fira Sans Condensed" panose="020B0603050000020004" pitchFamily="34" charset="0"/>
                <a:cs typeface="Arial" pitchFamily="34" charset="0"/>
              </a:endParaRPr>
            </a:p>
            <a:p>
              <a:pPr marL="171450" indent="-171450" algn="ctr">
                <a:buFont typeface="Arial" panose="020B0604020202020204" pitchFamily="34" charset="0"/>
                <a:buChar char="•"/>
              </a:pPr>
              <a:r>
                <a:rPr lang="el-GR" altLang="ko-KR" sz="1400" dirty="0">
                  <a:solidFill>
                    <a:schemeClr val="tx1">
                      <a:lumMod val="75000"/>
                      <a:lumOff val="25000"/>
                    </a:schemeClr>
                  </a:solidFill>
                  <a:latin typeface="Fira Sans Condensed" panose="020B0603050000020004" pitchFamily="34" charset="0"/>
                  <a:cs typeface="Arial" pitchFamily="34" charset="0"/>
                </a:rPr>
                <a:t>Οικιακό Τιμολόγιο Α</a:t>
              </a:r>
            </a:p>
            <a:p>
              <a:pPr marL="171450" indent="-171450" algn="ctr">
                <a:buFont typeface="Arial" panose="020B0604020202020204" pitchFamily="34" charset="0"/>
                <a:buChar char="•"/>
              </a:pPr>
              <a:r>
                <a:rPr lang="el-GR" altLang="ko-KR" sz="1400" dirty="0">
                  <a:solidFill>
                    <a:schemeClr val="tx1">
                      <a:lumMod val="75000"/>
                      <a:lumOff val="25000"/>
                    </a:schemeClr>
                  </a:solidFill>
                  <a:latin typeface="Fira Sans Condensed" panose="020B0603050000020004" pitchFamily="34" charset="0"/>
                  <a:cs typeface="Arial" pitchFamily="34" charset="0"/>
                </a:rPr>
                <a:t>Οικιακό Τιμολόγιο Β</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grpSp>
        <p:nvGrpSpPr>
          <p:cNvPr id="64" name="Group 63">
            <a:extLst>
              <a:ext uri="{FF2B5EF4-FFF2-40B4-BE49-F238E27FC236}">
                <a16:creationId xmlns:a16="http://schemas.microsoft.com/office/drawing/2014/main" id="{CE7FC6B6-77CE-FC47-9740-2AE873FDBBC5}"/>
              </a:ext>
            </a:extLst>
          </p:cNvPr>
          <p:cNvGrpSpPr/>
          <p:nvPr/>
        </p:nvGrpSpPr>
        <p:grpSpPr>
          <a:xfrm>
            <a:off x="3181776" y="4978129"/>
            <a:ext cx="1979046" cy="1066574"/>
            <a:chOff x="2175930" y="2326108"/>
            <a:chExt cx="1728192" cy="1066574"/>
          </a:xfrm>
        </p:grpSpPr>
        <p:sp>
          <p:nvSpPr>
            <p:cNvPr id="65" name="TextBox 64">
              <a:extLst>
                <a:ext uri="{FF2B5EF4-FFF2-40B4-BE49-F238E27FC236}">
                  <a16:creationId xmlns:a16="http://schemas.microsoft.com/office/drawing/2014/main" id="{C01A791E-C7D8-0245-91A9-6B8F6C5BCDB6}"/>
                </a:ext>
              </a:extLst>
            </p:cNvPr>
            <p:cNvSpPr txBox="1"/>
            <p:nvPr/>
          </p:nvSpPr>
          <p:spPr>
            <a:xfrm>
              <a:off x="2175930" y="2326108"/>
              <a:ext cx="172819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“Year of Construction”</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66" name="TextBox 65">
              <a:extLst>
                <a:ext uri="{FF2B5EF4-FFF2-40B4-BE49-F238E27FC236}">
                  <a16:creationId xmlns:a16="http://schemas.microsoft.com/office/drawing/2014/main" id="{8DD51F92-BFB1-2046-A4D4-716FB5543379}"/>
                </a:ext>
              </a:extLst>
            </p:cNvPr>
            <p:cNvSpPr txBox="1"/>
            <p:nvPr/>
          </p:nvSpPr>
          <p:spPr>
            <a:xfrm>
              <a:off x="2175930" y="2654018"/>
              <a:ext cx="1728192" cy="738664"/>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Το έτος κατασκευής της κατοικίας του νοικοκυριού</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grpSp>
        <p:nvGrpSpPr>
          <p:cNvPr id="67" name="Group 66">
            <a:extLst>
              <a:ext uri="{FF2B5EF4-FFF2-40B4-BE49-F238E27FC236}">
                <a16:creationId xmlns:a16="http://schemas.microsoft.com/office/drawing/2014/main" id="{9CDC5916-DB0A-9A41-A16B-4451C4B0759A}"/>
              </a:ext>
            </a:extLst>
          </p:cNvPr>
          <p:cNvGrpSpPr/>
          <p:nvPr/>
        </p:nvGrpSpPr>
        <p:grpSpPr>
          <a:xfrm>
            <a:off x="5104208" y="4115892"/>
            <a:ext cx="1979046" cy="699283"/>
            <a:chOff x="3689456" y="4621047"/>
            <a:chExt cx="1728192" cy="699283"/>
          </a:xfrm>
        </p:grpSpPr>
        <p:sp>
          <p:nvSpPr>
            <p:cNvPr id="68" name="TextBox 67">
              <a:extLst>
                <a:ext uri="{FF2B5EF4-FFF2-40B4-BE49-F238E27FC236}">
                  <a16:creationId xmlns:a16="http://schemas.microsoft.com/office/drawing/2014/main" id="{52F28391-BE24-914C-8784-B5B12C47A9FF}"/>
                </a:ext>
              </a:extLst>
            </p:cNvPr>
            <p:cNvSpPr txBox="1"/>
            <p:nvPr/>
          </p:nvSpPr>
          <p:spPr>
            <a:xfrm>
              <a:off x="3689456" y="4621047"/>
              <a:ext cx="172819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“Age of Holder”</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69" name="TextBox 68">
              <a:extLst>
                <a:ext uri="{FF2B5EF4-FFF2-40B4-BE49-F238E27FC236}">
                  <a16:creationId xmlns:a16="http://schemas.microsoft.com/office/drawing/2014/main" id="{724136CE-A970-E547-8B26-43BD267B4164}"/>
                </a:ext>
              </a:extLst>
            </p:cNvPr>
            <p:cNvSpPr txBox="1"/>
            <p:nvPr/>
          </p:nvSpPr>
          <p:spPr>
            <a:xfrm>
              <a:off x="3689456" y="5012553"/>
              <a:ext cx="1728192" cy="307777"/>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Η ηλικία του πελάτη</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grpSp>
        <p:nvGrpSpPr>
          <p:cNvPr id="70" name="Group 69">
            <a:extLst>
              <a:ext uri="{FF2B5EF4-FFF2-40B4-BE49-F238E27FC236}">
                <a16:creationId xmlns:a16="http://schemas.microsoft.com/office/drawing/2014/main" id="{9633C09B-0CAE-BB4A-92D9-897706E6581F}"/>
              </a:ext>
            </a:extLst>
          </p:cNvPr>
          <p:cNvGrpSpPr/>
          <p:nvPr/>
        </p:nvGrpSpPr>
        <p:grpSpPr>
          <a:xfrm>
            <a:off x="8949073" y="4115892"/>
            <a:ext cx="1979046" cy="851130"/>
            <a:chOff x="6716509" y="4621047"/>
            <a:chExt cx="1728192" cy="851130"/>
          </a:xfrm>
        </p:grpSpPr>
        <p:sp>
          <p:nvSpPr>
            <p:cNvPr id="71" name="TextBox 70">
              <a:extLst>
                <a:ext uri="{FF2B5EF4-FFF2-40B4-BE49-F238E27FC236}">
                  <a16:creationId xmlns:a16="http://schemas.microsoft.com/office/drawing/2014/main" id="{BAD990CA-59C7-2D42-8F98-AAFAF7835F98}"/>
                </a:ext>
              </a:extLst>
            </p:cNvPr>
            <p:cNvSpPr txBox="1"/>
            <p:nvPr/>
          </p:nvSpPr>
          <p:spPr>
            <a:xfrm>
              <a:off x="6716509" y="4621047"/>
              <a:ext cx="1728192" cy="338554"/>
            </a:xfrm>
            <a:prstGeom prst="rect">
              <a:avLst/>
            </a:prstGeom>
            <a:noFill/>
          </p:spPr>
          <p:txBody>
            <a:bodyPr wrap="square" rtlCol="0" anchor="ctr">
              <a:spAutoFit/>
            </a:bodyPr>
            <a:lstStyle/>
            <a:p>
              <a:pPr algn="ctr"/>
              <a:r>
                <a:rPr lang="en-US" altLang="ko-KR" sz="1600" b="1" dirty="0">
                  <a:solidFill>
                    <a:schemeClr val="tx1">
                      <a:lumMod val="75000"/>
                      <a:lumOff val="25000"/>
                    </a:schemeClr>
                  </a:solidFill>
                  <a:latin typeface="Fira Sans Condensed" panose="020B0603050000020004" pitchFamily="34" charset="0"/>
                  <a:cs typeface="Arial" pitchFamily="34" charset="0"/>
                </a:rPr>
                <a:t>”</a:t>
              </a:r>
              <a:r>
                <a:rPr lang="en-US" altLang="ko-KR" sz="1600" b="1">
                  <a:solidFill>
                    <a:schemeClr val="tx1">
                      <a:lumMod val="75000"/>
                      <a:lumOff val="25000"/>
                    </a:schemeClr>
                  </a:solidFill>
                  <a:latin typeface="Fira Sans Condensed" panose="020B0603050000020004" pitchFamily="34" charset="0"/>
                  <a:cs typeface="Arial" pitchFamily="34" charset="0"/>
                </a:rPr>
                <a:t>Overdue Debt”</a:t>
              </a:r>
              <a:endParaRPr lang="ko-KR" altLang="en-US" sz="1600" b="1" dirty="0">
                <a:solidFill>
                  <a:schemeClr val="tx1">
                    <a:lumMod val="75000"/>
                    <a:lumOff val="25000"/>
                  </a:schemeClr>
                </a:solidFill>
                <a:latin typeface="Fira Sans Condensed" panose="020B0603050000020004" pitchFamily="34" charset="0"/>
                <a:cs typeface="Arial" pitchFamily="34" charset="0"/>
              </a:endParaRPr>
            </a:p>
          </p:txBody>
        </p:sp>
        <p:sp>
          <p:nvSpPr>
            <p:cNvPr id="72" name="TextBox 71">
              <a:extLst>
                <a:ext uri="{FF2B5EF4-FFF2-40B4-BE49-F238E27FC236}">
                  <a16:creationId xmlns:a16="http://schemas.microsoft.com/office/drawing/2014/main" id="{399FC99E-B794-0340-B8B8-5398B1F40A23}"/>
                </a:ext>
              </a:extLst>
            </p:cNvPr>
            <p:cNvSpPr txBox="1"/>
            <p:nvPr/>
          </p:nvSpPr>
          <p:spPr>
            <a:xfrm>
              <a:off x="6716509" y="4948957"/>
              <a:ext cx="1728192" cy="523220"/>
            </a:xfrm>
            <a:prstGeom prst="rect">
              <a:avLst/>
            </a:prstGeom>
            <a:noFill/>
          </p:spPr>
          <p:txBody>
            <a:bodyPr wrap="square" rtlCol="0">
              <a:spAutoFit/>
            </a:bodyPr>
            <a:lstStyle/>
            <a:p>
              <a:pPr algn="ctr"/>
              <a:r>
                <a:rPr lang="el-GR" altLang="ko-KR" sz="1400" dirty="0">
                  <a:solidFill>
                    <a:schemeClr val="tx1">
                      <a:lumMod val="75000"/>
                      <a:lumOff val="25000"/>
                    </a:schemeClr>
                  </a:solidFill>
                  <a:latin typeface="Fira Sans Condensed" panose="020B0603050000020004" pitchFamily="34" charset="0"/>
                  <a:cs typeface="Arial" pitchFamily="34" charset="0"/>
                </a:rPr>
                <a:t>Ποσό ληξιπρόθεσμης οφειλής</a:t>
              </a:r>
              <a:endParaRPr lang="ko-KR" altLang="en-US" sz="1400" dirty="0">
                <a:solidFill>
                  <a:schemeClr val="tx1">
                    <a:lumMod val="75000"/>
                    <a:lumOff val="25000"/>
                  </a:schemeClr>
                </a:solidFill>
                <a:latin typeface="Fira Sans Condensed" panose="020B0603050000020004" pitchFamily="34" charset="0"/>
                <a:cs typeface="Arial" pitchFamily="34" charset="0"/>
              </a:endParaRPr>
            </a:p>
          </p:txBody>
        </p:sp>
      </p:grpSp>
      <p:sp>
        <p:nvSpPr>
          <p:cNvPr id="78" name="Text Placeholder 1">
            <a:extLst>
              <a:ext uri="{FF2B5EF4-FFF2-40B4-BE49-F238E27FC236}">
                <a16:creationId xmlns:a16="http://schemas.microsoft.com/office/drawing/2014/main" id="{7D16B100-CDCA-C94B-AD13-6188114CF33D}"/>
              </a:ext>
            </a:extLst>
          </p:cNvPr>
          <p:cNvSpPr txBox="1">
            <a:spLocks/>
          </p:cNvSpPr>
          <p:nvPr/>
        </p:nvSpPr>
        <p:spPr>
          <a:xfrm>
            <a:off x="323529" y="804773"/>
            <a:ext cx="11573197" cy="724247"/>
          </a:xfrm>
          <a:prstGeom prst="rect">
            <a:avLst/>
          </a:prstGeom>
        </p:spPr>
        <p:txBody>
          <a:bodyPr tIns="91440" anchor="ctr">
            <a:normAutofit/>
          </a:bodyPr>
          <a:lstStyle>
            <a:lvl1pPr marL="0" indent="0" algn="ctr" defTabSz="914423" rtl="0" eaLnBrk="1" latinLnBrk="0" hangingPunct="1">
              <a:lnSpc>
                <a:spcPct val="90000"/>
              </a:lnSpc>
              <a:spcBef>
                <a:spcPts val="1000"/>
              </a:spcBef>
              <a:buFont typeface="Arial" panose="020B0604020202020204" pitchFamily="34" charset="0"/>
              <a:buNone/>
              <a:defRPr sz="5400" b="0" kern="1200" baseline="0">
                <a:solidFill>
                  <a:schemeClr val="tx1"/>
                </a:solidFill>
                <a:latin typeface="+mj-lt"/>
                <a:ea typeface="+mn-ea"/>
                <a:cs typeface="Arial" pitchFamily="34" charset="0"/>
              </a:defRPr>
            </a:lvl1pPr>
            <a:lvl2pPr marL="685818" indent="-228605" algn="l" defTabSz="914423"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5" algn="l" defTabSz="914423"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5"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5"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l-GR" sz="2000" dirty="0">
                <a:solidFill>
                  <a:schemeClr val="accent2">
                    <a:lumMod val="75000"/>
                  </a:schemeClr>
                </a:solidFill>
                <a:latin typeface="Fira Sans Condensed" panose="020B0603050000020004" pitchFamily="34" charset="0"/>
              </a:rPr>
              <a:t>Δεδομένα για λεπτομερή στατιστική μελέτη</a:t>
            </a:r>
            <a:endParaRPr lang="en-US" sz="2000" dirty="0">
              <a:solidFill>
                <a:schemeClr val="accent2">
                  <a:lumMod val="75000"/>
                </a:schemeClr>
              </a:solidFill>
              <a:latin typeface="Fira Sans Condensed" panose="020B0603050000020004" pitchFamily="34" charset="0"/>
            </a:endParaRPr>
          </a:p>
        </p:txBody>
      </p:sp>
      <p:pic>
        <p:nvPicPr>
          <p:cNvPr id="3" name="Picture 2">
            <a:extLst>
              <a:ext uri="{FF2B5EF4-FFF2-40B4-BE49-F238E27FC236}">
                <a16:creationId xmlns:a16="http://schemas.microsoft.com/office/drawing/2014/main" id="{F90D2DF3-68FD-9D41-8D5F-9F4006F25F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01992" y="2480071"/>
            <a:ext cx="1115683" cy="1115683"/>
          </a:xfrm>
          <a:prstGeom prst="rect">
            <a:avLst/>
          </a:prstGeom>
        </p:spPr>
      </p:pic>
      <p:pic>
        <p:nvPicPr>
          <p:cNvPr id="31" name="Picture 30">
            <a:extLst>
              <a:ext uri="{FF2B5EF4-FFF2-40B4-BE49-F238E27FC236}">
                <a16:creationId xmlns:a16="http://schemas.microsoft.com/office/drawing/2014/main" id="{D315563A-5E3D-D948-A953-E49F0E1B9D7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59308" y="2602417"/>
            <a:ext cx="1023982" cy="767987"/>
          </a:xfrm>
          <a:prstGeom prst="rect">
            <a:avLst/>
          </a:prstGeom>
        </p:spPr>
      </p:pic>
      <p:pic>
        <p:nvPicPr>
          <p:cNvPr id="5" name="Picture 4">
            <a:extLst>
              <a:ext uri="{FF2B5EF4-FFF2-40B4-BE49-F238E27FC236}">
                <a16:creationId xmlns:a16="http://schemas.microsoft.com/office/drawing/2014/main" id="{25670AFD-093F-8447-A81B-DFB04B88AE7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5694741" y="2546251"/>
            <a:ext cx="895572" cy="895572"/>
          </a:xfrm>
          <a:prstGeom prst="rect">
            <a:avLst/>
          </a:prstGeom>
        </p:spPr>
      </p:pic>
      <p:pic>
        <p:nvPicPr>
          <p:cNvPr id="7" name="Picture 6">
            <a:extLst>
              <a:ext uri="{FF2B5EF4-FFF2-40B4-BE49-F238E27FC236}">
                <a16:creationId xmlns:a16="http://schemas.microsoft.com/office/drawing/2014/main" id="{0648F1CF-CB77-C842-8FCE-E534A0C3A6E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552305" y="2546251"/>
            <a:ext cx="986501" cy="986501"/>
          </a:xfrm>
          <a:prstGeom prst="rect">
            <a:avLst/>
          </a:prstGeom>
        </p:spPr>
      </p:pic>
      <p:pic>
        <p:nvPicPr>
          <p:cNvPr id="9" name="Picture 8">
            <a:extLst>
              <a:ext uri="{FF2B5EF4-FFF2-40B4-BE49-F238E27FC236}">
                <a16:creationId xmlns:a16="http://schemas.microsoft.com/office/drawing/2014/main" id="{4E80DC29-9EA1-1F46-9231-D8D2F2A4F2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459327" y="2491269"/>
            <a:ext cx="948268" cy="937731"/>
          </a:xfrm>
          <a:prstGeom prst="rect">
            <a:avLst/>
          </a:prstGeom>
        </p:spPr>
      </p:pic>
      <p:pic>
        <p:nvPicPr>
          <p:cNvPr id="11" name="Picture 10">
            <a:extLst>
              <a:ext uri="{FF2B5EF4-FFF2-40B4-BE49-F238E27FC236}">
                <a16:creationId xmlns:a16="http://schemas.microsoft.com/office/drawing/2014/main" id="{EDCCEF1C-5380-B44C-883C-AB8941460D3D}"/>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629435" y="2762352"/>
            <a:ext cx="608052" cy="608052"/>
          </a:xfrm>
          <a:prstGeom prst="rect">
            <a:avLst/>
          </a:prstGeom>
        </p:spPr>
      </p:pic>
    </p:spTree>
    <p:extLst>
      <p:ext uri="{BB962C8B-B14F-4D97-AF65-F5344CB8AC3E}">
        <p14:creationId xmlns:p14="http://schemas.microsoft.com/office/powerpoint/2010/main" val="2132467095"/>
      </p:ext>
    </p:extLst>
  </p:cSld>
  <p:clrMapOvr>
    <a:masterClrMapping/>
  </p:clrMapOvr>
  <p:transition spd="slow">
    <p:wipe/>
  </p:transition>
</p:sld>
</file>

<file path=ppt/theme/theme1.xml><?xml version="1.0" encoding="utf-8"?>
<a:theme xmlns:a="http://schemas.openxmlformats.org/drawingml/2006/main" name="Cover and End Slide Master">
  <a:themeElements>
    <a:clrScheme name="abstract01">
      <a:dk1>
        <a:sysClr val="windowText" lastClr="000000"/>
      </a:dk1>
      <a:lt1>
        <a:sysClr val="window" lastClr="FFFFFF"/>
      </a:lt1>
      <a:dk2>
        <a:srgbClr val="44546A"/>
      </a:dk2>
      <a:lt2>
        <a:srgbClr val="E7E6E6"/>
      </a:lt2>
      <a:accent1>
        <a:srgbClr val="79D155"/>
      </a:accent1>
      <a:accent2>
        <a:srgbClr val="568AD3"/>
      </a:accent2>
      <a:accent3>
        <a:srgbClr val="FFFFFF"/>
      </a:accent3>
      <a:accent4>
        <a:srgbClr val="79D155"/>
      </a:accent4>
      <a:accent5>
        <a:srgbClr val="568AD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ntents Slide Master">
  <a:themeElements>
    <a:clrScheme name="Custom 1">
      <a:dk1>
        <a:sysClr val="windowText" lastClr="000000"/>
      </a:dk1>
      <a:lt1>
        <a:sysClr val="window" lastClr="FFFFFF"/>
      </a:lt1>
      <a:dk2>
        <a:srgbClr val="44546A"/>
      </a:dk2>
      <a:lt2>
        <a:srgbClr val="E7E6E6"/>
      </a:lt2>
      <a:accent1>
        <a:srgbClr val="CC3300"/>
      </a:accent1>
      <a:accent2>
        <a:srgbClr val="A5A5A5"/>
      </a:accent2>
      <a:accent3>
        <a:srgbClr val="595959"/>
      </a:accent3>
      <a:accent4>
        <a:srgbClr val="568AD3"/>
      </a:accent4>
      <a:accent5>
        <a:srgbClr val="A5A5A5"/>
      </a:accent5>
      <a:accent6>
        <a:srgbClr val="595959"/>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lumMod val="50000"/>
          </a:schemeClr>
        </a:solidFill>
        <a:ln>
          <a:solidFill>
            <a:srgbClr val="64A32F"/>
          </a:solidFill>
        </a:ln>
        <a:effectLst>
          <a:outerShdw blurRad="596900" dist="76200" dir="7560000" sx="120000" sy="120000" algn="ctr" rotWithShape="0">
            <a:schemeClr val="accent3">
              <a:lumMod val="75000"/>
              <a:alpha val="81000"/>
            </a:schemeClr>
          </a:outerShdw>
        </a:effectLst>
        <a:scene3d>
          <a:camera prst="isometricOffAxis2Top">
            <a:rot lat="18448671" lon="2370244" rev="18834421"/>
          </a:camera>
          <a:lightRig rig="balanced" dir="t"/>
        </a:scene3d>
        <a:sp3d extrusionH="476250" contourW="6350">
          <a:extrusionClr>
            <a:schemeClr val="accent2">
              <a:lumMod val="75000"/>
            </a:schemeClr>
          </a:extrusionClr>
          <a:contourClr>
            <a:schemeClr val="accent2">
              <a:lumMod val="75000"/>
            </a:schemeClr>
          </a:contourClr>
        </a:sp3d>
      </a:spPr>
      <a:bodyPr rtlCol="0" anchor="ctr"/>
      <a:lstStyle>
        <a:defPPr algn="ctr">
          <a:defRPr sz="2700" dirty="0">
            <a:solidFill>
              <a:srgbClr val="FFFF00"/>
            </a:solidFill>
            <a:highlight>
              <a:srgbClr val="FFFF00"/>
            </a:highlight>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ection Break Slide Master">
  <a:themeElements>
    <a:clrScheme name="abstract01">
      <a:dk1>
        <a:sysClr val="windowText" lastClr="000000"/>
      </a:dk1>
      <a:lt1>
        <a:sysClr val="window" lastClr="FFFFFF"/>
      </a:lt1>
      <a:dk2>
        <a:srgbClr val="44546A"/>
      </a:dk2>
      <a:lt2>
        <a:srgbClr val="E7E6E6"/>
      </a:lt2>
      <a:accent1>
        <a:srgbClr val="79D155"/>
      </a:accent1>
      <a:accent2>
        <a:srgbClr val="568AD3"/>
      </a:accent2>
      <a:accent3>
        <a:srgbClr val="FFFFFF"/>
      </a:accent3>
      <a:accent4>
        <a:srgbClr val="79D155"/>
      </a:accent4>
      <a:accent5>
        <a:srgbClr val="568AD3"/>
      </a:accent5>
      <a:accent6>
        <a:srgbClr val="FFFFFF"/>
      </a:accent6>
      <a:hlink>
        <a:srgbClr val="FFFFFF"/>
      </a:hlink>
      <a:folHlink>
        <a:srgbClr val="FFFFFF"/>
      </a:folHlink>
    </a:clrScheme>
    <a:fontScheme name="MAX-THEME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11424</TotalTime>
  <Words>2556</Words>
  <Application>Microsoft Macintosh PowerPoint</Application>
  <PresentationFormat>Widescreen</PresentationFormat>
  <Paragraphs>343</Paragraphs>
  <Slides>23</Slides>
  <Notes>21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23</vt:i4>
      </vt:variant>
    </vt:vector>
  </HeadingPairs>
  <TitlesOfParts>
    <vt:vector size="30" baseType="lpstr">
      <vt:lpstr>Arial</vt:lpstr>
      <vt:lpstr>Calibri</vt:lpstr>
      <vt:lpstr>Fira Sans Condensed</vt:lpstr>
      <vt:lpstr>Fira Sans Condensed Medium</vt:lpstr>
      <vt:lpstr>Cover and End Slide Master</vt:lpstr>
      <vt:lpstr>Contents Slide Master</vt:lpstr>
      <vt:lpstr>Section Break Slide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Allppt.com;Googleslidesppt.com</dc:creator>
  <cp:lastModifiedBy>Microsoft Office User</cp:lastModifiedBy>
  <cp:revision>822</cp:revision>
  <dcterms:created xsi:type="dcterms:W3CDTF">2018-04-24T17:14:44Z</dcterms:created>
  <dcterms:modified xsi:type="dcterms:W3CDTF">2020-10-22T08:07:22Z</dcterms:modified>
</cp:coreProperties>
</file>